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3" r:id="rId2"/>
  </p:sldMasterIdLst>
  <p:notesMasterIdLst>
    <p:notesMasterId r:id="rId54"/>
  </p:notesMasterIdLst>
  <p:handoutMasterIdLst>
    <p:handoutMasterId r:id="rId55"/>
  </p:handoutMasterIdLst>
  <p:sldIdLst>
    <p:sldId id="307" r:id="rId3"/>
    <p:sldId id="278" r:id="rId4"/>
    <p:sldId id="305" r:id="rId5"/>
    <p:sldId id="316" r:id="rId6"/>
    <p:sldId id="315" r:id="rId7"/>
    <p:sldId id="314" r:id="rId8"/>
    <p:sldId id="313" r:id="rId9"/>
    <p:sldId id="308" r:id="rId10"/>
    <p:sldId id="312" r:id="rId11"/>
    <p:sldId id="306" r:id="rId12"/>
    <p:sldId id="310" r:id="rId13"/>
    <p:sldId id="311" r:id="rId14"/>
    <p:sldId id="317" r:id="rId15"/>
    <p:sldId id="318" r:id="rId16"/>
    <p:sldId id="301" r:id="rId17"/>
    <p:sldId id="294" r:id="rId18"/>
    <p:sldId id="302" r:id="rId19"/>
    <p:sldId id="303" r:id="rId20"/>
    <p:sldId id="304" r:id="rId21"/>
    <p:sldId id="295" r:id="rId22"/>
    <p:sldId id="296" r:id="rId23"/>
    <p:sldId id="309" r:id="rId24"/>
    <p:sldId id="300" r:id="rId25"/>
    <p:sldId id="299" r:id="rId26"/>
    <p:sldId id="291" r:id="rId27"/>
    <p:sldId id="290" r:id="rId28"/>
    <p:sldId id="285" r:id="rId29"/>
    <p:sldId id="281" r:id="rId30"/>
    <p:sldId id="275" r:id="rId31"/>
    <p:sldId id="288" r:id="rId32"/>
    <p:sldId id="283" r:id="rId33"/>
    <p:sldId id="259" r:id="rId34"/>
    <p:sldId id="277" r:id="rId35"/>
    <p:sldId id="279" r:id="rId36"/>
    <p:sldId id="280" r:id="rId37"/>
    <p:sldId id="260" r:id="rId38"/>
    <p:sldId id="261" r:id="rId39"/>
    <p:sldId id="262" r:id="rId40"/>
    <p:sldId id="263" r:id="rId41"/>
    <p:sldId id="264" r:id="rId42"/>
    <p:sldId id="284" r:id="rId43"/>
    <p:sldId id="293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</p:sldIdLst>
  <p:sldSz cx="9906000" cy="6858000" type="A4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  <p15:guide id="3" pos="376">
          <p15:clr>
            <a:srgbClr val="A4A3A4"/>
          </p15:clr>
        </p15:guide>
        <p15:guide id="4" orient="horz" pos="3955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7" orient="horz" pos="3965">
          <p15:clr>
            <a:srgbClr val="A4A3A4"/>
          </p15:clr>
        </p15:guide>
        <p15:guide id="8" orient="horz" pos="3968">
          <p15:clr>
            <a:srgbClr val="A4A3A4"/>
          </p15:clr>
        </p15:guide>
        <p15:guide id="9" orient="horz" pos="4319">
          <p15:clr>
            <a:srgbClr val="A4A3A4"/>
          </p15:clr>
        </p15:guide>
        <p15:guide id="10" orient="horz" pos="3952">
          <p15:clr>
            <a:srgbClr val="A4A3A4"/>
          </p15:clr>
        </p15:guide>
        <p15:guide id="11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  <a:srgbClr val="00355F"/>
    <a:srgbClr val="005024"/>
    <a:srgbClr val="05274D"/>
    <a:srgbClr val="799FC1"/>
    <a:srgbClr val="2371A7"/>
    <a:srgbClr val="336699"/>
    <a:srgbClr val="D4AF37"/>
    <a:srgbClr val="FFDF00"/>
    <a:srgbClr val="9D7C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3899" autoAdjust="0"/>
  </p:normalViewPr>
  <p:slideViewPr>
    <p:cSldViewPr snapToGrid="0" snapToObjects="1" showGuides="1">
      <p:cViewPr varScale="1">
        <p:scale>
          <a:sx n="62" d="100"/>
          <a:sy n="62" d="100"/>
        </p:scale>
        <p:origin x="956" y="40"/>
      </p:cViewPr>
      <p:guideLst>
        <p:guide orient="horz" pos="3960"/>
        <p:guide orient="horz" pos="2137"/>
        <p:guide pos="376"/>
        <p:guide orient="horz" pos="3955"/>
        <p:guide orient="horz" pos="4269"/>
        <p:guide orient="horz" pos="3965"/>
        <p:guide orient="horz" pos="3968"/>
        <p:guide orient="horz" pos="4319"/>
        <p:guide orient="horz" pos="3952"/>
        <p:guide orient="horz" pos="39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250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587" y="0"/>
            <a:ext cx="2947088" cy="497047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BCA598F6-6DE9-485A-B608-B427ECAA97C1}" type="datetimeFigureOut">
              <a:rPr lang="en-GB" smtClean="0"/>
              <a:t>30/01/2019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179"/>
            <a:ext cx="2947088" cy="497046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587" y="9431179"/>
            <a:ext cx="2947088" cy="497046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F6663621-3B14-49A9-8CBE-D0B641643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804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963" cy="496830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763" y="0"/>
            <a:ext cx="2946963" cy="496830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7EB98E6B-E412-4A8C-A53C-57F05994D96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686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8" tIns="45729" rIns="91458" bIns="4572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44" y="4717342"/>
            <a:ext cx="5438179" cy="4468078"/>
          </a:xfrm>
          <a:prstGeom prst="rect">
            <a:avLst/>
          </a:prstGeom>
        </p:spPr>
        <p:txBody>
          <a:bodyPr vert="horz" lIns="91458" tIns="45729" rIns="91458" bIns="4572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31288"/>
            <a:ext cx="2946963" cy="496830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763" y="9431288"/>
            <a:ext cx="2946963" cy="496830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F9018227-CAF8-4D39-B17F-59125179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867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3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53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47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47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4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60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31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31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9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08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22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28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9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67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11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smoriasalvarez/Desktop/Global%20Investigations/ART/AM_Logo_NonShadow_CMYK_HR_small.png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smoriasalvarez/Desktop/Global%20Investigations/ART/AM_Logo_NonShadow_CMYK_HR_small.png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smoriasalvarez/Desktop/Global%20Investigations/ART/AM_Logo_NonShadow_CMYK_HR_small.png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smoriasalvarez/Desktop/Global%20Investigations/ART/AM_Logo_NonShadow_CMYK_HR_small.png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&amp;MGlobe_A4v2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077" y="-179340"/>
            <a:ext cx="9985250" cy="7059124"/>
          </a:xfrm>
          <a:prstGeom prst="rect">
            <a:avLst/>
          </a:prstGeom>
        </p:spPr>
      </p:pic>
      <p:pic>
        <p:nvPicPr>
          <p:cNvPr id="6" name="Picture 12" descr="AM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19075"/>
            <a:ext cx="919163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-29076" y="6400800"/>
            <a:ext cx="9985250" cy="478984"/>
          </a:xfrm>
          <a:prstGeom prst="rect">
            <a:avLst/>
          </a:prstGeom>
          <a:solidFill>
            <a:srgbClr val="0527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4" descr="A&amp;M_Wordmark_Logo_white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3969" y="6538913"/>
            <a:ext cx="22780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1"/>
          <p:cNvSpPr>
            <a:spLocks noGrp="1" noChangeArrowheads="1"/>
          </p:cNvSpPr>
          <p:nvPr>
            <p:ph type="ctrTitle" sz="quarter"/>
          </p:nvPr>
        </p:nvSpPr>
        <p:spPr>
          <a:xfrm>
            <a:off x="389630" y="2137664"/>
            <a:ext cx="4532770" cy="1014984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3000" b="0" cap="all" baseline="0">
                <a:solidFill>
                  <a:srgbClr val="64646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10"/>
          </p:nvPr>
        </p:nvSpPr>
        <p:spPr>
          <a:xfrm>
            <a:off x="389630" y="5986908"/>
            <a:ext cx="3739896" cy="256032"/>
          </a:xfrm>
          <a:prstGeom prst="rect">
            <a:avLst/>
          </a:prstGeom>
          <a:noFill/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200" b="0">
                <a:solidFill>
                  <a:srgbClr val="96969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32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7725" y="831850"/>
            <a:ext cx="8762338" cy="2470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27725" y="3582989"/>
            <a:ext cx="8762338" cy="2593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49C3C-4B4D-B14D-BC50-A5B3FE37EE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3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L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31875" y="1959048"/>
            <a:ext cx="8323792" cy="4251252"/>
          </a:xfrm>
        </p:spPr>
        <p:txBody>
          <a:bodyPr numCol="2" spcCol="457200"/>
          <a:lstStyle>
            <a:lvl1pPr marL="0" indent="0" algn="just">
              <a:spcAft>
                <a:spcPts val="600"/>
              </a:spcAft>
              <a:buFont typeface="Arial" pitchFamily="34" charset="0"/>
              <a:buNone/>
              <a:defRPr sz="1200" b="0" i="0" u="none">
                <a:solidFill>
                  <a:schemeClr val="tx1"/>
                </a:solidFill>
              </a:defRPr>
            </a:lvl1pPr>
            <a:lvl2pPr marL="0" indent="0" algn="just">
              <a:spcAft>
                <a:spcPts val="600"/>
              </a:spcAft>
              <a:buFont typeface="Arial" pitchFamily="34" charset="0"/>
              <a:buNone/>
              <a:defRPr sz="1200" b="0" i="0" u="none">
                <a:solidFill>
                  <a:schemeClr val="tx1"/>
                </a:solidFill>
              </a:defRPr>
            </a:lvl2pPr>
            <a:lvl3pPr marL="0" indent="0" algn="just">
              <a:spcAft>
                <a:spcPts val="600"/>
              </a:spcAft>
              <a:buFont typeface="Arial" pitchFamily="34" charset="0"/>
              <a:buNone/>
              <a:defRPr sz="1200" b="0" i="0" u="none">
                <a:solidFill>
                  <a:schemeClr val="tx1"/>
                </a:solidFill>
              </a:defRPr>
            </a:lvl3pPr>
            <a:lvl4pPr marL="0" indent="0" algn="just">
              <a:spcAft>
                <a:spcPts val="600"/>
              </a:spcAft>
              <a:buFont typeface="Arial" pitchFamily="34" charset="0"/>
              <a:buNone/>
              <a:defRPr sz="1200" b="0" i="0" u="none">
                <a:solidFill>
                  <a:schemeClr val="tx1"/>
                </a:solidFill>
              </a:defRPr>
            </a:lvl4pPr>
            <a:lvl5pPr marL="0" indent="0" algn="just">
              <a:spcAft>
                <a:spcPts val="600"/>
              </a:spcAft>
              <a:buFont typeface="Arial" pitchFamily="34" charset="0"/>
              <a:buNone/>
              <a:defRPr sz="1200" b="0" i="0" u="none" baseline="0">
                <a:solidFill>
                  <a:schemeClr val="tx1"/>
                </a:solidFill>
              </a:defRPr>
            </a:lvl5pPr>
            <a:lvl6pPr marL="0" indent="0" algn="just">
              <a:spcAft>
                <a:spcPts val="60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6pPr>
            <a:lvl7pPr marL="0" indent="0" algn="just">
              <a:spcAft>
                <a:spcPts val="600"/>
              </a:spcAft>
              <a:buNone/>
              <a:defRPr sz="1000" b="0" i="0" u="none">
                <a:solidFill>
                  <a:schemeClr val="tx1"/>
                </a:solidFill>
              </a:defRPr>
            </a:lvl7pPr>
            <a:lvl8pPr marL="0" indent="0" algn="just">
              <a:spcAft>
                <a:spcPts val="600"/>
              </a:spcAft>
              <a:buNone/>
              <a:defRPr sz="1000" b="0" i="0" u="none">
                <a:solidFill>
                  <a:schemeClr val="tx1"/>
                </a:solidFill>
              </a:defRPr>
            </a:lvl8pPr>
            <a:lvl9pPr marL="0" indent="0" algn="just">
              <a:spcAft>
                <a:spcPts val="600"/>
              </a:spcAft>
              <a:buNone/>
              <a:defRPr sz="1000" b="0" i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53911" y="914401"/>
            <a:ext cx="4025546" cy="625333"/>
          </a:xfrm>
        </p:spPr>
        <p:txBody>
          <a:bodyPr numCol="1" spcCol="0"/>
          <a:lstStyle>
            <a:lvl1pPr marL="0" indent="0">
              <a:spcAft>
                <a:spcPts val="0"/>
              </a:spcAft>
              <a:buFont typeface="Arial" pitchFamily="34" charset="0"/>
              <a:buNone/>
              <a:defRPr sz="1200" b="0" i="0" u="none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Font typeface="Arial" pitchFamily="34" charset="0"/>
              <a:buNone/>
              <a:defRPr sz="1000" b="0" i="0" u="none" baseline="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000" b="0" i="0" u="none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000" b="0" i="0" u="none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000" b="0" i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3910" y="1707050"/>
            <a:ext cx="4025548" cy="230832"/>
          </a:xfrm>
        </p:spPr>
        <p:txBody>
          <a:bodyPr numCol="2" spcCol="457200">
            <a:noAutofit/>
          </a:bodyPr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1pPr>
            <a:lvl2pPr marL="0" indent="0">
              <a:spcAft>
                <a:spcPts val="60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2pPr>
            <a:lvl3pPr marL="0" indent="0">
              <a:spcAft>
                <a:spcPts val="60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3pPr>
            <a:lvl4pPr marL="0" indent="0">
              <a:spcAft>
                <a:spcPts val="60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4pPr>
            <a:lvl5pPr marL="0" indent="0">
              <a:spcAft>
                <a:spcPts val="600"/>
              </a:spcAft>
              <a:buFont typeface="Arial" pitchFamily="34" charset="0"/>
              <a:buNone/>
              <a:defRPr sz="1000" b="0" i="0" u="none" baseline="0">
                <a:solidFill>
                  <a:schemeClr val="tx1"/>
                </a:solidFill>
              </a:defRPr>
            </a:lvl5pPr>
            <a:lvl6pPr marL="0" indent="0">
              <a:spcAft>
                <a:spcPts val="600"/>
              </a:spcAft>
              <a:buFont typeface="Arial" pitchFamily="34" charset="0"/>
              <a:buNone/>
              <a:defRPr sz="1000" b="0" i="0" u="none">
                <a:solidFill>
                  <a:schemeClr val="tx1"/>
                </a:solidFill>
              </a:defRPr>
            </a:lvl6pPr>
            <a:lvl7pPr marL="0" indent="0">
              <a:spcAft>
                <a:spcPts val="600"/>
              </a:spcAft>
              <a:buNone/>
              <a:defRPr sz="1000" b="0" i="0" u="none">
                <a:solidFill>
                  <a:schemeClr val="tx1"/>
                </a:solidFill>
              </a:defRPr>
            </a:lvl7pPr>
            <a:lvl8pPr marL="0" indent="0">
              <a:spcAft>
                <a:spcPts val="600"/>
              </a:spcAft>
              <a:buNone/>
              <a:defRPr sz="1000" b="0" i="0" u="none">
                <a:solidFill>
                  <a:schemeClr val="tx1"/>
                </a:solidFill>
              </a:defRPr>
            </a:lvl8pPr>
            <a:lvl9pPr marL="0" indent="0">
              <a:spcAft>
                <a:spcPts val="600"/>
              </a:spcAft>
              <a:buNone/>
              <a:defRPr sz="1000" b="0" i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B92DC0-8C3C-9A42-ABC7-45F195C308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64721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of Ter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756709" y="6096001"/>
            <a:ext cx="755676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i="1"/>
              <a:t>Note:  All dollar amounts are presented in thousands except per units data or unless otherwise noted</a:t>
            </a:r>
            <a:endParaRPr lang="en-US" sz="100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756708" y="765176"/>
            <a:ext cx="8598959" cy="5077841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6892A7-660C-5643-8944-0CFA94FB68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06970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56708" y="633414"/>
            <a:ext cx="4115326" cy="5575362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  <a:lvl6pPr marL="6858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028809" y="634938"/>
            <a:ext cx="4338323" cy="5575363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81494-E5EE-8F46-9728-D91DCD3F58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441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,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028809" y="634938"/>
            <a:ext cx="4338323" cy="5575363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756708" y="633414"/>
            <a:ext cx="4117044" cy="55768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01FC8-56AD-AF4A-B60F-EC4C3FB07D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3843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Chart,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191260" y="634938"/>
            <a:ext cx="3164407" cy="5575363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746518" y="633414"/>
            <a:ext cx="5212568" cy="55768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47AEA-5940-4B4F-907F-6404DBDD35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7827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(Left), 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46518" y="3512820"/>
            <a:ext cx="4131437" cy="2697480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028809" y="634938"/>
            <a:ext cx="4324622" cy="5575363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746517" y="634937"/>
            <a:ext cx="4127235" cy="26955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E2D27-9A1A-BC43-8DF3-F5D19383AC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95892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, 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028809" y="3511550"/>
            <a:ext cx="4324622" cy="2698750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5028809" y="633414"/>
            <a:ext cx="4324622" cy="2695575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761156" y="633414"/>
            <a:ext cx="4110876" cy="26955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/>
          </p:nvPr>
        </p:nvSpPr>
        <p:spPr>
          <a:xfrm>
            <a:off x="746517" y="3511550"/>
            <a:ext cx="4127235" cy="26987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2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081BE-BBCF-0240-A6F6-083AC94136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0421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(Top), 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731881" y="633414"/>
            <a:ext cx="8621550" cy="26955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31880" y="3511550"/>
            <a:ext cx="4140152" cy="2698750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028809" y="3511550"/>
            <a:ext cx="4324622" cy="2698750"/>
          </a:xfrm>
        </p:spPr>
        <p:txBody>
          <a:bodyPr/>
          <a:lstStyle>
            <a:lvl3pPr marL="182880" indent="-182880">
              <a:buSzPct val="100000"/>
              <a:buFont typeface="Arial" pitchFamily="34" charset="0"/>
              <a:buChar char="●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2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17A0D-05CC-7140-94CC-2C09415A93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70216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bar_casestudy - J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58825"/>
            <a:ext cx="3632200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3084"/>
            <a:ext cx="9122664" cy="3946601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200"/>
            </a:lvl1pPr>
            <a:lvl2pPr>
              <a:spcAft>
                <a:spcPts val="0"/>
              </a:spcAft>
              <a:buClr>
                <a:schemeClr val="accent2"/>
              </a:buClr>
              <a:defRPr sz="1200">
                <a:solidFill>
                  <a:schemeClr val="accent2"/>
                </a:solidFill>
              </a:defRPr>
            </a:lvl2pPr>
            <a:lvl3pPr marL="182880" indent="-182880"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●"/>
              <a:defRPr sz="1200">
                <a:solidFill>
                  <a:schemeClr val="accent2"/>
                </a:solidFill>
              </a:defRPr>
            </a:lvl3pPr>
            <a:lvl4pPr>
              <a:spcAft>
                <a:spcPts val="0"/>
              </a:spcAft>
              <a:buClr>
                <a:schemeClr val="accent2"/>
              </a:buClr>
              <a:defRPr sz="1200">
                <a:solidFill>
                  <a:schemeClr val="accent2"/>
                </a:solidFill>
              </a:defRPr>
            </a:lvl4pPr>
            <a:lvl5pPr>
              <a:spcAft>
                <a:spcPts val="0"/>
              </a:spcAft>
              <a:buClr>
                <a:schemeClr val="accent2"/>
              </a:buClr>
              <a:defRPr sz="1200" baseline="0">
                <a:solidFill>
                  <a:schemeClr val="accent2"/>
                </a:solidFill>
              </a:defRPr>
            </a:lvl5pPr>
            <a:lvl6pPr marL="914400" indent="-171450">
              <a:spcAft>
                <a:spcPts val="0"/>
              </a:spcAft>
              <a:buClr>
                <a:schemeClr val="accent2"/>
              </a:buClr>
              <a:buFont typeface="Courier New"/>
              <a:buChar char="o"/>
              <a:defRPr sz="1200">
                <a:solidFill>
                  <a:schemeClr val="accent2"/>
                </a:solidFill>
              </a:defRPr>
            </a:lvl6pPr>
            <a:lvl7pPr marL="1085850" indent="-171450">
              <a:spcAft>
                <a:spcPts val="0"/>
              </a:spcAft>
              <a:buClr>
                <a:schemeClr val="accent2"/>
              </a:buClr>
              <a:buFont typeface="Wingdings" charset="2"/>
              <a:buChar char="u"/>
              <a:defRPr sz="1200">
                <a:solidFill>
                  <a:schemeClr val="accent2"/>
                </a:solidFill>
              </a:defRPr>
            </a:lvl7pPr>
            <a:lvl8pPr marL="1371600">
              <a:spcAft>
                <a:spcPts val="0"/>
              </a:spcAft>
              <a:buClr>
                <a:schemeClr val="accent2"/>
              </a:buClr>
              <a:defRPr sz="1200" baseline="0">
                <a:solidFill>
                  <a:schemeClr val="accent2"/>
                </a:solidFill>
              </a:defRPr>
            </a:lvl8pPr>
            <a:lvl9pPr marL="1371600" indent="0"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78308" y="1542419"/>
            <a:ext cx="2377440" cy="438912"/>
          </a:xfrm>
        </p:spPr>
        <p:txBody>
          <a:bodyPr lIns="73152" rIns="73152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91A8C4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91A8C4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91A8C4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91A8C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78859" y="1030293"/>
            <a:ext cx="2688668" cy="269875"/>
          </a:xfrm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29FC1-FA8E-BA46-ABAB-6F9F3FCC6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31949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3176"/>
            <a:ext cx="9906000" cy="6861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1" descr="117008864rev_retouched.jpg"/>
          <p:cNvPicPr>
            <a:picLocks noChangeAspect="1"/>
          </p:cNvPicPr>
          <p:nvPr userDrawn="1"/>
        </p:nvPicPr>
        <p:blipFill rotWithShape="1">
          <a:blip r:embed="rId2" cstate="email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1750" y="-1"/>
            <a:ext cx="9937750" cy="68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5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 userDrawn="1"/>
        </p:nvCxnSpPr>
        <p:spPr>
          <a:xfrm flipV="1">
            <a:off x="2043113" y="1881188"/>
            <a:ext cx="0" cy="579437"/>
          </a:xfrm>
          <a:prstGeom prst="line">
            <a:avLst/>
          </a:prstGeom>
          <a:ln>
            <a:solidFill>
              <a:srgbClr val="0035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3" descr="AM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363" y="1362075"/>
            <a:ext cx="1246187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footer_countries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250" y="6518275"/>
            <a:ext cx="4383087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155396" y="2619374"/>
            <a:ext cx="5998004" cy="355282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spcBef>
                <a:spcPts val="480"/>
              </a:spcBef>
              <a:buFont typeface="+mj-lt"/>
              <a:buAutoNum type="romanUcPeriod"/>
              <a:tabLst>
                <a:tab pos="6400800" algn="l"/>
              </a:tabLst>
              <a:defRPr sz="1600" b="0">
                <a:solidFill>
                  <a:schemeClr val="accent1"/>
                </a:solidFill>
              </a:defRPr>
            </a:lvl1pPr>
            <a:lvl2pPr marL="800100" indent="-342900">
              <a:lnSpc>
                <a:spcPct val="100000"/>
              </a:lnSpc>
              <a:spcBef>
                <a:spcPts val="300"/>
              </a:spcBef>
              <a:buClr>
                <a:srgbClr val="4F8ABE"/>
              </a:buClr>
              <a:buFont typeface="Arial" pitchFamily="34" charset="0"/>
              <a:buChar char="●"/>
              <a:tabLst>
                <a:tab pos="6400800" algn="l"/>
              </a:tabLst>
              <a:defRPr sz="1400" b="0" baseline="0">
                <a:solidFill>
                  <a:srgbClr val="4F8ABE"/>
                </a:solidFill>
              </a:defRPr>
            </a:lvl2pPr>
            <a:lvl3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8ABE"/>
              </a:buClr>
              <a:buSzPct val="100000"/>
              <a:buFont typeface="+mj-lt"/>
              <a:buAutoNum type="alphaLcPeriod"/>
              <a:tabLst>
                <a:tab pos="6400800" algn="l"/>
              </a:tabLst>
              <a:defRPr sz="1400" b="0" baseline="0">
                <a:solidFill>
                  <a:srgbClr val="4F8ABE"/>
                </a:solidFill>
              </a:defRPr>
            </a:lvl3pPr>
            <a:lvl4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Font typeface="+mj-lt"/>
              <a:buAutoNum type="alphaLcPeriod"/>
              <a:tabLst>
                <a:tab pos="6400800" algn="l"/>
              </a:tabLst>
              <a:defRPr sz="1600">
                <a:solidFill>
                  <a:srgbClr val="4F8ABE"/>
                </a:solidFill>
              </a:defRPr>
            </a:lvl4pPr>
            <a:lvl5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Font typeface="+mj-lt"/>
              <a:buAutoNum type="alphaLcPeriod"/>
              <a:tabLst>
                <a:tab pos="6400800" algn="l"/>
              </a:tabLst>
              <a:defRPr sz="1600">
                <a:solidFill>
                  <a:srgbClr val="4F8ABE"/>
                </a:solidFill>
              </a:defRPr>
            </a:lvl5pPr>
            <a:lvl6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Font typeface="+mj-lt"/>
              <a:buAutoNum type="alphaLcPeriod"/>
              <a:defRPr sz="1600">
                <a:solidFill>
                  <a:srgbClr val="4F779C"/>
                </a:solidFill>
              </a:defRPr>
            </a:lvl6pPr>
            <a:lvl7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Font typeface="+mj-lt"/>
              <a:buAutoNum type="alphaLcPeriod"/>
              <a:tabLst/>
              <a:defRPr sz="1600">
                <a:solidFill>
                  <a:srgbClr val="4F779C"/>
                </a:solidFill>
              </a:defRPr>
            </a:lvl7pPr>
            <a:lvl8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SzPct val="100000"/>
              <a:buFont typeface="+mj-lt"/>
              <a:buAutoNum type="alphaLcPeriod"/>
              <a:defRPr sz="1600">
                <a:solidFill>
                  <a:srgbClr val="4F779C"/>
                </a:solidFill>
              </a:defRPr>
            </a:lvl8pPr>
            <a:lvl9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SzPct val="100000"/>
              <a:buFont typeface="+mj-lt"/>
              <a:buAutoNum type="alphaLcPeriod"/>
              <a:defRPr sz="1600">
                <a:solidFill>
                  <a:srgbClr val="4F779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155396" y="1880722"/>
            <a:ext cx="6226604" cy="524193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2400" b="1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683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bar_casestudy - J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12762"/>
            <a:ext cx="3632200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9122664" cy="4248485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200"/>
            </a:lvl1pPr>
            <a:lvl2pPr>
              <a:spcAft>
                <a:spcPts val="0"/>
              </a:spcAft>
              <a:buClr>
                <a:schemeClr val="accent2"/>
              </a:buClr>
              <a:defRPr sz="1200">
                <a:solidFill>
                  <a:schemeClr val="accent2"/>
                </a:solidFill>
              </a:defRPr>
            </a:lvl2pPr>
            <a:lvl3pPr marL="182880" indent="-182880"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●"/>
              <a:defRPr sz="1200">
                <a:solidFill>
                  <a:schemeClr val="accent2"/>
                </a:solidFill>
              </a:defRPr>
            </a:lvl3pPr>
            <a:lvl4pPr>
              <a:spcAft>
                <a:spcPts val="0"/>
              </a:spcAft>
              <a:buClr>
                <a:schemeClr val="accent2"/>
              </a:buClr>
              <a:defRPr sz="1200">
                <a:solidFill>
                  <a:schemeClr val="accent2"/>
                </a:solidFill>
              </a:defRPr>
            </a:lvl4pPr>
            <a:lvl5pPr>
              <a:spcAft>
                <a:spcPts val="0"/>
              </a:spcAft>
              <a:buClr>
                <a:schemeClr val="accent2"/>
              </a:buClr>
              <a:defRPr sz="1200" baseline="0">
                <a:solidFill>
                  <a:schemeClr val="accent2"/>
                </a:solidFill>
              </a:defRPr>
            </a:lvl5pPr>
            <a:lvl6pPr marL="914400" indent="-171450">
              <a:spcAft>
                <a:spcPts val="0"/>
              </a:spcAft>
              <a:buClr>
                <a:schemeClr val="accent2"/>
              </a:buClr>
              <a:buFont typeface="Courier New"/>
              <a:buChar char="o"/>
              <a:defRPr sz="1200">
                <a:solidFill>
                  <a:schemeClr val="accent2"/>
                </a:solidFill>
              </a:defRPr>
            </a:lvl6pPr>
            <a:lvl7pPr marL="1085850" indent="-171450">
              <a:spcAft>
                <a:spcPts val="0"/>
              </a:spcAft>
              <a:buClr>
                <a:schemeClr val="accent2"/>
              </a:buClr>
              <a:buFont typeface="Wingdings" charset="2"/>
              <a:buChar char="u"/>
              <a:defRPr sz="1200">
                <a:solidFill>
                  <a:schemeClr val="accent2"/>
                </a:solidFill>
              </a:defRPr>
            </a:lvl7pPr>
            <a:lvl8pPr marL="1371600">
              <a:spcAft>
                <a:spcPts val="0"/>
              </a:spcAft>
              <a:buClr>
                <a:schemeClr val="accent2"/>
              </a:buClr>
              <a:defRPr sz="1200" baseline="0">
                <a:solidFill>
                  <a:schemeClr val="accent2"/>
                </a:solidFill>
              </a:defRPr>
            </a:lvl8pPr>
            <a:lvl9pPr marL="1371600" indent="0"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78308" y="1296356"/>
            <a:ext cx="2377440" cy="438912"/>
          </a:xfrm>
        </p:spPr>
        <p:txBody>
          <a:bodyPr lIns="73152" rIns="73152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91A8C4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91A8C4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91A8C4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91A8C4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91A8C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78859" y="784230"/>
            <a:ext cx="2688668" cy="269875"/>
          </a:xfrm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129FC1-FA8E-BA46-ABAB-6F9F3FCC6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55505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Case Study_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r_casestudy - J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595688"/>
            <a:ext cx="2465388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bar_casestudy - J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63600"/>
            <a:ext cx="2465388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73448" y="1554163"/>
            <a:ext cx="79282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00355F"/>
                </a:solidFill>
                <a:cs typeface="Arial" charset="0"/>
              </a:rPr>
              <a:t>A&amp;M Role: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73448" y="4287838"/>
            <a:ext cx="79282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00355F"/>
                </a:solidFill>
                <a:cs typeface="Arial" charset="0"/>
              </a:rPr>
              <a:t>A&amp;M Role: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586" y="850392"/>
            <a:ext cx="6597396" cy="2578608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200"/>
            </a:lvl1pPr>
            <a:lvl2pPr>
              <a:spcBef>
                <a:spcPts val="0"/>
              </a:spcBef>
              <a:spcAft>
                <a:spcPts val="0"/>
              </a:spcAft>
              <a:defRPr sz="1200" baseline="0"/>
            </a:lvl2pPr>
            <a:lvl3pPr marL="182880" indent="-182880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●"/>
              <a:defRPr sz="1200">
                <a:solidFill>
                  <a:srgbClr val="646464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200"/>
            </a:lvl4pPr>
            <a:lvl5pPr>
              <a:spcBef>
                <a:spcPts val="0"/>
              </a:spcBef>
              <a:spcAft>
                <a:spcPts val="0"/>
              </a:spcAft>
              <a:defRPr sz="1200"/>
            </a:lvl5pPr>
            <a:lvl6pPr marL="914400" indent="-171450">
              <a:spcBef>
                <a:spcPts val="0"/>
              </a:spcBef>
              <a:spcAft>
                <a:spcPts val="0"/>
              </a:spcAft>
              <a:buFont typeface="Courier New"/>
              <a:buChar char="o"/>
              <a:defRPr sz="1200" baseline="0"/>
            </a:lvl6pPr>
            <a:lvl7pPr marL="1085850" indent="-171450"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 sz="1200"/>
            </a:lvl7pPr>
            <a:lvl8pPr marL="1371600">
              <a:spcBef>
                <a:spcPts val="0"/>
              </a:spcBef>
              <a:spcAft>
                <a:spcPts val="0"/>
              </a:spcAft>
              <a:defRPr sz="1200" baseline="0"/>
            </a:lvl8pPr>
            <a:lvl9pPr marL="1600200">
              <a:spcBef>
                <a:spcPts val="0"/>
              </a:spcBef>
              <a:spcAft>
                <a:spcPts val="0"/>
              </a:spcAft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020318" y="1554480"/>
            <a:ext cx="1436370" cy="182880"/>
          </a:xfrm>
        </p:spPr>
        <p:txBody>
          <a:bodyPr lIns="73152" rIns="73152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 baseline="0">
                <a:solidFill>
                  <a:srgbClr val="00355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1020318" y="4288536"/>
            <a:ext cx="1436370" cy="182880"/>
          </a:xfrm>
        </p:spPr>
        <p:txBody>
          <a:bodyPr lIns="73152" rIns="73152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 baseline="0">
                <a:solidFill>
                  <a:srgbClr val="00355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8"/>
          </p:nvPr>
        </p:nvSpPr>
        <p:spPr>
          <a:xfrm>
            <a:off x="2783586" y="3611880"/>
            <a:ext cx="6597396" cy="2578608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200"/>
            </a:lvl1pPr>
            <a:lvl2pPr>
              <a:spcBef>
                <a:spcPts val="0"/>
              </a:spcBef>
              <a:spcAft>
                <a:spcPts val="0"/>
              </a:spcAft>
              <a:defRPr sz="1200"/>
            </a:lvl2pPr>
            <a:lvl3pPr marL="182880" indent="-182880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●"/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200"/>
            </a:lvl4pPr>
            <a:lvl5pPr>
              <a:spcBef>
                <a:spcPts val="0"/>
              </a:spcBef>
              <a:spcAft>
                <a:spcPts val="0"/>
              </a:spcAft>
              <a:defRPr sz="1200"/>
            </a:lvl5pPr>
            <a:lvl6pPr marL="742950" indent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914400" indent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1371600">
              <a:spcBef>
                <a:spcPts val="0"/>
              </a:spcBef>
              <a:spcAft>
                <a:spcPts val="0"/>
              </a:spcAft>
              <a:defRPr sz="1000"/>
            </a:lvl8pPr>
            <a:lvl9pPr marL="1600200">
              <a:spcBef>
                <a:spcPts val="0"/>
              </a:spcBef>
              <a:spcAft>
                <a:spcPts val="0"/>
              </a:spcAft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178308" y="868680"/>
            <a:ext cx="1901952" cy="594360"/>
          </a:xfrm>
        </p:spPr>
        <p:txBody>
          <a:bodyPr lIns="73152" tIns="73152" rIns="73152" bIns="73152" anchor="ctr"/>
          <a:lstStyle>
            <a:lvl1pPr marL="0" indent="0" algn="ctr">
              <a:buFont typeface="Arial" pitchFamily="34" charset="0"/>
              <a:buNone/>
              <a:defRPr sz="1300" b="1">
                <a:solidFill>
                  <a:schemeClr val="bg1"/>
                </a:solidFill>
              </a:defRPr>
            </a:lvl1pPr>
            <a:lvl2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2pPr>
            <a:lvl3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3pPr>
            <a:lvl4pPr marL="0" indent="0" algn="ctr">
              <a:buNone/>
              <a:defRPr sz="1400" b="1">
                <a:solidFill>
                  <a:schemeClr val="bg1"/>
                </a:solidFill>
              </a:defRPr>
            </a:lvl4pPr>
            <a:lvl5pPr marL="0" indent="0" algn="ctr">
              <a:buNone/>
              <a:defRPr sz="1400" b="1">
                <a:solidFill>
                  <a:schemeClr val="bg1"/>
                </a:solidFill>
              </a:defRPr>
            </a:lvl5pPr>
            <a:lvl6pPr marL="0" indent="0" algn="ctr">
              <a:buNone/>
              <a:defRPr sz="1400" b="1">
                <a:solidFill>
                  <a:schemeClr val="bg1"/>
                </a:solidFill>
              </a:defRPr>
            </a:lvl6pPr>
            <a:lvl7pPr marL="0" indent="0" algn="ctr">
              <a:buNone/>
              <a:defRPr sz="1400" b="1">
                <a:solidFill>
                  <a:schemeClr val="bg1"/>
                </a:solidFill>
              </a:defRPr>
            </a:lvl7pPr>
            <a:lvl8pPr marL="0" indent="0" algn="ctr">
              <a:buNone/>
              <a:defRPr sz="1400" b="1">
                <a:solidFill>
                  <a:schemeClr val="bg1"/>
                </a:solidFill>
              </a:defRPr>
            </a:lvl8pPr>
            <a:lvl9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/>
          <p:cNvSpPr>
            <a:spLocks noGrp="1"/>
          </p:cNvSpPr>
          <p:nvPr>
            <p:ph type="body" sz="quarter" idx="20"/>
          </p:nvPr>
        </p:nvSpPr>
        <p:spPr>
          <a:xfrm>
            <a:off x="178308" y="3597974"/>
            <a:ext cx="1901952" cy="594360"/>
          </a:xfrm>
        </p:spPr>
        <p:txBody>
          <a:bodyPr lIns="73152" tIns="73152" rIns="73152" bIns="73152" anchor="ctr"/>
          <a:lstStyle>
            <a:lvl1pPr marL="0" indent="0" algn="ctr">
              <a:buFont typeface="Arial" pitchFamily="34" charset="0"/>
              <a:buNone/>
              <a:defRPr sz="1300" b="1">
                <a:solidFill>
                  <a:schemeClr val="bg1"/>
                </a:solidFill>
              </a:defRPr>
            </a:lvl1pPr>
            <a:lvl2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2pPr>
            <a:lvl3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3pPr>
            <a:lvl4pPr marL="0" indent="0" algn="ctr">
              <a:buNone/>
              <a:defRPr sz="1400" b="1">
                <a:solidFill>
                  <a:schemeClr val="bg1"/>
                </a:solidFill>
              </a:defRPr>
            </a:lvl4pPr>
            <a:lvl5pPr marL="0" indent="0" algn="ctr">
              <a:buNone/>
              <a:defRPr sz="1400" b="1">
                <a:solidFill>
                  <a:schemeClr val="bg1"/>
                </a:solidFill>
              </a:defRPr>
            </a:lvl5pPr>
            <a:lvl6pPr marL="0" indent="0" algn="ctr">
              <a:buNone/>
              <a:defRPr sz="1400" b="1">
                <a:solidFill>
                  <a:schemeClr val="bg1"/>
                </a:solidFill>
              </a:defRPr>
            </a:lvl6pPr>
            <a:lvl7pPr marL="0" indent="0" algn="ctr">
              <a:buNone/>
              <a:defRPr sz="1400" b="1">
                <a:solidFill>
                  <a:schemeClr val="bg1"/>
                </a:solidFill>
              </a:defRPr>
            </a:lvl7pPr>
            <a:lvl8pPr marL="0" indent="0" algn="ctr">
              <a:buNone/>
              <a:defRPr sz="1400" b="1">
                <a:solidFill>
                  <a:schemeClr val="bg1"/>
                </a:solidFill>
              </a:defRPr>
            </a:lvl8pPr>
            <a:lvl9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28"/>
          <p:cNvSpPr>
            <a:spLocks noGrp="1" noChangeArrowheads="1"/>
          </p:cNvSpPr>
          <p:nvPr>
            <p:ph type="sldNum" sz="quarter" idx="2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DEE454-26AC-4E49-9C54-0FBA20141C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7289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r_casestudy - J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465388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bar_casestudy - J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8800"/>
            <a:ext cx="2465388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73448" y="1249363"/>
            <a:ext cx="79282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00355F"/>
                </a:solidFill>
                <a:cs typeface="Arial" charset="0"/>
              </a:rPr>
              <a:t>A&amp;M Role: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73448" y="4121150"/>
            <a:ext cx="79282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00355F"/>
                </a:solidFill>
                <a:cs typeface="Arial" charset="0"/>
              </a:rPr>
              <a:t>A&amp;M Role: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586" y="545592"/>
            <a:ext cx="6597396" cy="2731008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200"/>
            </a:lvl1pPr>
            <a:lvl2pPr>
              <a:spcBef>
                <a:spcPts val="0"/>
              </a:spcBef>
              <a:spcAft>
                <a:spcPts val="0"/>
              </a:spcAft>
              <a:defRPr sz="1200" baseline="0"/>
            </a:lvl2pPr>
            <a:lvl3pPr marL="182880" indent="-182880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●"/>
              <a:defRPr sz="1200">
                <a:solidFill>
                  <a:srgbClr val="646464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200"/>
            </a:lvl4pPr>
            <a:lvl5pPr>
              <a:spcBef>
                <a:spcPts val="0"/>
              </a:spcBef>
              <a:spcAft>
                <a:spcPts val="0"/>
              </a:spcAft>
              <a:defRPr sz="1200"/>
            </a:lvl5pPr>
            <a:lvl6pPr marL="914400" indent="-171450">
              <a:spcBef>
                <a:spcPts val="0"/>
              </a:spcBef>
              <a:spcAft>
                <a:spcPts val="0"/>
              </a:spcAft>
              <a:buFont typeface="Courier New"/>
              <a:buChar char="o"/>
              <a:defRPr sz="1200" baseline="0"/>
            </a:lvl6pPr>
            <a:lvl7pPr marL="1085850" indent="-171450">
              <a:spcBef>
                <a:spcPts val="0"/>
              </a:spcBef>
              <a:spcAft>
                <a:spcPts val="0"/>
              </a:spcAft>
              <a:buFont typeface="Wingdings" charset="2"/>
              <a:buChar char="u"/>
              <a:defRPr sz="1200"/>
            </a:lvl7pPr>
            <a:lvl8pPr marL="1371600">
              <a:spcBef>
                <a:spcPts val="0"/>
              </a:spcBef>
              <a:spcAft>
                <a:spcPts val="0"/>
              </a:spcAft>
              <a:defRPr sz="1200" baseline="0"/>
            </a:lvl8pPr>
            <a:lvl9pPr marL="1600200">
              <a:spcBef>
                <a:spcPts val="0"/>
              </a:spcBef>
              <a:spcAft>
                <a:spcPts val="0"/>
              </a:spcAft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1020318" y="1249680"/>
            <a:ext cx="1436370" cy="182880"/>
          </a:xfrm>
        </p:spPr>
        <p:txBody>
          <a:bodyPr lIns="73152" rIns="73152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 baseline="0">
                <a:solidFill>
                  <a:srgbClr val="00355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1020318" y="4121848"/>
            <a:ext cx="1436370" cy="182880"/>
          </a:xfrm>
        </p:spPr>
        <p:txBody>
          <a:bodyPr lIns="73152" rIns="73152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 baseline="0">
                <a:solidFill>
                  <a:srgbClr val="00355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b="1">
                <a:solidFill>
                  <a:srgbClr val="00355F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rgbClr val="00355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8"/>
          </p:nvPr>
        </p:nvSpPr>
        <p:spPr>
          <a:xfrm>
            <a:off x="2783586" y="3445192"/>
            <a:ext cx="6597396" cy="2879408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200"/>
            </a:lvl1pPr>
            <a:lvl2pPr>
              <a:spcBef>
                <a:spcPts val="0"/>
              </a:spcBef>
              <a:spcAft>
                <a:spcPts val="0"/>
              </a:spcAft>
              <a:defRPr sz="1200"/>
            </a:lvl2pPr>
            <a:lvl3pPr marL="182880" indent="-182880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●"/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200"/>
            </a:lvl4pPr>
            <a:lvl5pPr>
              <a:spcBef>
                <a:spcPts val="0"/>
              </a:spcBef>
              <a:spcAft>
                <a:spcPts val="0"/>
              </a:spcAft>
              <a:defRPr sz="1200"/>
            </a:lvl5pPr>
            <a:lvl6pPr marL="742950" indent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914400" indent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1371600">
              <a:spcBef>
                <a:spcPts val="0"/>
              </a:spcBef>
              <a:spcAft>
                <a:spcPts val="0"/>
              </a:spcAft>
              <a:defRPr sz="1000"/>
            </a:lvl8pPr>
            <a:lvl9pPr marL="1600200">
              <a:spcBef>
                <a:spcPts val="0"/>
              </a:spcBef>
              <a:spcAft>
                <a:spcPts val="0"/>
              </a:spcAft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178308" y="563880"/>
            <a:ext cx="1901952" cy="594360"/>
          </a:xfrm>
        </p:spPr>
        <p:txBody>
          <a:bodyPr lIns="73152" tIns="73152" rIns="73152" bIns="73152" anchor="ctr"/>
          <a:lstStyle>
            <a:lvl1pPr marL="0" indent="0" algn="ctr">
              <a:buFont typeface="Arial" pitchFamily="34" charset="0"/>
              <a:buNone/>
              <a:defRPr sz="1300" b="1">
                <a:solidFill>
                  <a:schemeClr val="bg1"/>
                </a:solidFill>
              </a:defRPr>
            </a:lvl1pPr>
            <a:lvl2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2pPr>
            <a:lvl3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3pPr>
            <a:lvl4pPr marL="0" indent="0" algn="ctr">
              <a:buNone/>
              <a:defRPr sz="1400" b="1">
                <a:solidFill>
                  <a:schemeClr val="bg1"/>
                </a:solidFill>
              </a:defRPr>
            </a:lvl4pPr>
            <a:lvl5pPr marL="0" indent="0" algn="ctr">
              <a:buNone/>
              <a:defRPr sz="1400" b="1">
                <a:solidFill>
                  <a:schemeClr val="bg1"/>
                </a:solidFill>
              </a:defRPr>
            </a:lvl5pPr>
            <a:lvl6pPr marL="0" indent="0" algn="ctr">
              <a:buNone/>
              <a:defRPr sz="1400" b="1">
                <a:solidFill>
                  <a:schemeClr val="bg1"/>
                </a:solidFill>
              </a:defRPr>
            </a:lvl6pPr>
            <a:lvl7pPr marL="0" indent="0" algn="ctr">
              <a:buNone/>
              <a:defRPr sz="1400" b="1">
                <a:solidFill>
                  <a:schemeClr val="bg1"/>
                </a:solidFill>
              </a:defRPr>
            </a:lvl7pPr>
            <a:lvl8pPr marL="0" indent="0" algn="ctr">
              <a:buNone/>
              <a:defRPr sz="1400" b="1">
                <a:solidFill>
                  <a:schemeClr val="bg1"/>
                </a:solidFill>
              </a:defRPr>
            </a:lvl8pPr>
            <a:lvl9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/>
          <p:cNvSpPr>
            <a:spLocks noGrp="1"/>
          </p:cNvSpPr>
          <p:nvPr>
            <p:ph type="body" sz="quarter" idx="20"/>
          </p:nvPr>
        </p:nvSpPr>
        <p:spPr>
          <a:xfrm>
            <a:off x="178308" y="3431286"/>
            <a:ext cx="1901952" cy="594360"/>
          </a:xfrm>
        </p:spPr>
        <p:txBody>
          <a:bodyPr lIns="73152" tIns="73152" rIns="73152" bIns="73152" anchor="ctr"/>
          <a:lstStyle>
            <a:lvl1pPr marL="0" indent="0" algn="ctr">
              <a:buFont typeface="Arial" pitchFamily="34" charset="0"/>
              <a:buNone/>
              <a:defRPr sz="1300" b="1">
                <a:solidFill>
                  <a:schemeClr val="bg1"/>
                </a:solidFill>
              </a:defRPr>
            </a:lvl1pPr>
            <a:lvl2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2pPr>
            <a:lvl3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3pPr>
            <a:lvl4pPr marL="0" indent="0" algn="ctr">
              <a:buNone/>
              <a:defRPr sz="1400" b="1">
                <a:solidFill>
                  <a:schemeClr val="bg1"/>
                </a:solidFill>
              </a:defRPr>
            </a:lvl4pPr>
            <a:lvl5pPr marL="0" indent="0" algn="ctr">
              <a:buNone/>
              <a:defRPr sz="1400" b="1">
                <a:solidFill>
                  <a:schemeClr val="bg1"/>
                </a:solidFill>
              </a:defRPr>
            </a:lvl5pPr>
            <a:lvl6pPr marL="0" indent="0" algn="ctr">
              <a:buNone/>
              <a:defRPr sz="1400" b="1">
                <a:solidFill>
                  <a:schemeClr val="bg1"/>
                </a:solidFill>
              </a:defRPr>
            </a:lvl6pPr>
            <a:lvl7pPr marL="0" indent="0" algn="ctr">
              <a:buNone/>
              <a:defRPr sz="1400" b="1">
                <a:solidFill>
                  <a:schemeClr val="bg1"/>
                </a:solidFill>
              </a:defRPr>
            </a:lvl7pPr>
            <a:lvl8pPr marL="0" indent="0" algn="ctr">
              <a:buNone/>
              <a:defRPr sz="1400" b="1">
                <a:solidFill>
                  <a:schemeClr val="bg1"/>
                </a:solidFill>
              </a:defRPr>
            </a:lvl8pPr>
            <a:lvl9pPr marL="0" indent="0" algn="ctr">
              <a:buFont typeface="Arial" pitchFamily="34" charset="0"/>
              <a:buNone/>
              <a:defRPr sz="1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28"/>
          <p:cNvSpPr>
            <a:spLocks noGrp="1" noChangeArrowheads="1"/>
          </p:cNvSpPr>
          <p:nvPr>
            <p:ph type="sldNum" sz="quarter" idx="2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DEE454-26AC-4E49-9C54-0FBA20141C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582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ayout_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909638"/>
            <a:ext cx="2103438" cy="5338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ight Triangle 14"/>
          <p:cNvSpPr/>
          <p:nvPr userDrawn="1"/>
        </p:nvSpPr>
        <p:spPr>
          <a:xfrm flipH="1">
            <a:off x="990600" y="4374278"/>
            <a:ext cx="1212850" cy="1950322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16" name="AM_Logo_NonShadow_CMYK_HR_small.jpg" descr="/Users/smoriasalvarez/Desktop/Global Investigations/ART/AM_Logo_NonShadow_CMYK_HR_small.pn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575" y="5519736"/>
            <a:ext cx="7953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1"/>
          <p:cNvSpPr>
            <a:spLocks noGrp="1"/>
          </p:cNvSpPr>
          <p:nvPr>
            <p:ph sz="quarter" idx="15"/>
          </p:nvPr>
        </p:nvSpPr>
        <p:spPr>
          <a:xfrm>
            <a:off x="2250470" y="909054"/>
            <a:ext cx="7100793" cy="5339346"/>
          </a:xfrm>
        </p:spPr>
        <p:txBody>
          <a:bodyPr/>
          <a:lstStyle>
            <a:lvl1pPr marL="182880" indent="-18288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●"/>
              <a:defRPr sz="1000" b="0" baseline="0">
                <a:solidFill>
                  <a:schemeClr val="accent2"/>
                </a:solidFill>
              </a:defRPr>
            </a:lvl1pPr>
            <a:lvl2pPr marL="460375" indent="-228600">
              <a:spcBef>
                <a:spcPts val="0"/>
              </a:spcBef>
              <a:buClrTx/>
              <a:buFont typeface="Arial" pitchFamily="34" charset="0"/>
              <a:buChar char="–"/>
              <a:defRPr sz="1000">
                <a:solidFill>
                  <a:schemeClr val="accent2"/>
                </a:solidFill>
              </a:defRPr>
            </a:lvl2pPr>
            <a:lvl3pPr marL="687388" indent="-228600">
              <a:spcBef>
                <a:spcPts val="0"/>
              </a:spcBef>
              <a:buClrTx/>
              <a:buSzPct val="125000"/>
              <a:buFont typeface="Wingdings" charset="2"/>
              <a:buChar char="§"/>
              <a:defRPr sz="1000">
                <a:solidFill>
                  <a:schemeClr val="accent2"/>
                </a:solidFill>
              </a:defRPr>
            </a:lvl3pPr>
            <a:lvl4pPr marL="914400" indent="-230188">
              <a:spcBef>
                <a:spcPts val="0"/>
              </a:spcBef>
              <a:buClr>
                <a:srgbClr val="00355F"/>
              </a:buClr>
              <a:buFont typeface="Courier New"/>
              <a:buChar char="o"/>
              <a:defRPr sz="1000">
                <a:solidFill>
                  <a:schemeClr val="accent2"/>
                </a:solidFill>
              </a:defRPr>
            </a:lvl4pPr>
            <a:lvl5pPr marL="1143000" indent="-228600">
              <a:spcBef>
                <a:spcPts val="0"/>
              </a:spcBef>
              <a:buSzPct val="75000"/>
              <a:buFont typeface="Wingdings" charset="2"/>
              <a:buChar char="u"/>
              <a:defRPr sz="1000">
                <a:solidFill>
                  <a:schemeClr val="accent2"/>
                </a:solidFill>
              </a:defRPr>
            </a:lvl5pPr>
            <a:lvl6pPr marL="1371600" indent="-171450">
              <a:spcBef>
                <a:spcPts val="0"/>
              </a:spcBef>
              <a:buSzPct val="75000"/>
              <a:buFont typeface="Wingdings" charset="2"/>
              <a:buChar char="q"/>
              <a:defRPr sz="1000"/>
            </a:lvl6pPr>
            <a:lvl7pPr marL="1371600" indent="0">
              <a:spcBef>
                <a:spcPts val="0"/>
              </a:spcBef>
              <a:buSzPct val="85000"/>
              <a:buFont typeface="+mj-lt"/>
              <a:buNone/>
              <a:defRPr sz="1000"/>
            </a:lvl7pPr>
            <a:lvl8pPr marL="1828800">
              <a:spcBef>
                <a:spcPts val="0"/>
              </a:spcBef>
              <a:buSzPct val="100000"/>
              <a:buFont typeface="+mj-lt"/>
              <a:buAutoNum type="alphaLcPeriod"/>
              <a:defRPr sz="1000"/>
            </a:lvl8pPr>
            <a:lvl9pPr marL="2114550" indent="-285750">
              <a:spcBef>
                <a:spcPts val="0"/>
              </a:spcBef>
              <a:buFont typeface="+mj-lt"/>
              <a:buAutoNum type="romanLcPeriod"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042736" y="2054293"/>
            <a:ext cx="1071702" cy="1430956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178858" y="2054293"/>
            <a:ext cx="742950" cy="996696"/>
          </a:xfr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lIns="45720" rIns="45720" anchor="ctr"/>
          <a:lstStyle>
            <a:lvl1pPr marL="0" indent="0" algn="ctr">
              <a:buFont typeface="Arial" pitchFamily="34" charset="0"/>
              <a:buNone/>
              <a:defRPr sz="900" b="1" baseline="0">
                <a:solidFill>
                  <a:srgbClr val="00355F"/>
                </a:solidFill>
              </a:defRPr>
            </a:lvl1pPr>
            <a:lvl2pPr marL="0" indent="0" algn="ctr">
              <a:buFont typeface="Arial" pitchFamily="34" charset="0"/>
              <a:buNone/>
              <a:defRPr b="1">
                <a:solidFill>
                  <a:schemeClr val="bg2"/>
                </a:solidFill>
              </a:defRPr>
            </a:lvl2pPr>
            <a:lvl3pPr marL="0" indent="0" algn="ctr">
              <a:buNone/>
              <a:defRPr b="1">
                <a:solidFill>
                  <a:schemeClr val="bg2"/>
                </a:solidFill>
              </a:defRPr>
            </a:lvl3pPr>
            <a:lvl4pPr marL="0" indent="0" algn="ctr">
              <a:buNone/>
              <a:defRPr b="1">
                <a:solidFill>
                  <a:schemeClr val="bg2"/>
                </a:solidFill>
              </a:defRPr>
            </a:lvl4pPr>
            <a:lvl5pPr marL="0" indent="0" algn="ctr">
              <a:buNone/>
              <a:defRPr b="1">
                <a:solidFill>
                  <a:schemeClr val="bg2"/>
                </a:solidFill>
              </a:defRPr>
            </a:lvl5pPr>
            <a:lvl6pPr marL="0" indent="0" algn="ctr">
              <a:buNone/>
              <a:defRPr b="1">
                <a:solidFill>
                  <a:schemeClr val="bg2"/>
                </a:solidFill>
              </a:defRPr>
            </a:lvl6pPr>
            <a:lvl7pPr marL="0" indent="0" algn="ctr">
              <a:buNone/>
              <a:defRPr b="1">
                <a:solidFill>
                  <a:schemeClr val="bg2"/>
                </a:solidFill>
              </a:defRPr>
            </a:lvl7pPr>
            <a:lvl8pPr marL="0" indent="0" algn="ctr">
              <a:buNone/>
              <a:defRPr b="1">
                <a:solidFill>
                  <a:schemeClr val="bg2"/>
                </a:solidFill>
              </a:defRPr>
            </a:lvl8pPr>
            <a:lvl9pPr marL="0" indent="0" algn="ctr">
              <a:buNone/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78858" y="1192465"/>
            <a:ext cx="1934766" cy="668338"/>
          </a:xfrm>
        </p:spPr>
        <p:txBody>
          <a:bodyPr lIns="0">
            <a:noAutofit/>
          </a:bodyPr>
          <a:lstStyle>
            <a:lvl1pPr>
              <a:defRPr sz="1400" b="1" baseline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20581-AC68-4E42-91CD-606BE0D1C7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4318" y="3568700"/>
            <a:ext cx="1867886" cy="1008063"/>
          </a:xfrm>
        </p:spPr>
        <p:txBody>
          <a:bodyPr/>
          <a:lstStyle>
            <a:lvl1pPr>
              <a:defRPr sz="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 Address / 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5330859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501650"/>
            <a:ext cx="2103438" cy="5746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Content Placeholder 11"/>
          <p:cNvSpPr>
            <a:spLocks noGrp="1"/>
          </p:cNvSpPr>
          <p:nvPr>
            <p:ph sz="quarter" idx="15"/>
          </p:nvPr>
        </p:nvSpPr>
        <p:spPr>
          <a:xfrm>
            <a:off x="2250470" y="501650"/>
            <a:ext cx="7100793" cy="5746750"/>
          </a:xfrm>
        </p:spPr>
        <p:txBody>
          <a:bodyPr/>
          <a:lstStyle>
            <a:lvl1pPr marL="182880" indent="-18288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●"/>
              <a:defRPr sz="1000" b="0" baseline="0">
                <a:solidFill>
                  <a:schemeClr val="accent2"/>
                </a:solidFill>
              </a:defRPr>
            </a:lvl1pPr>
            <a:lvl2pPr marL="460375" indent="-228600">
              <a:spcBef>
                <a:spcPts val="0"/>
              </a:spcBef>
              <a:buClrTx/>
              <a:buFont typeface="Arial" pitchFamily="34" charset="0"/>
              <a:buChar char="–"/>
              <a:defRPr sz="1000">
                <a:solidFill>
                  <a:schemeClr val="accent2"/>
                </a:solidFill>
              </a:defRPr>
            </a:lvl2pPr>
            <a:lvl3pPr marL="687388" indent="-228600">
              <a:spcBef>
                <a:spcPts val="0"/>
              </a:spcBef>
              <a:buClrTx/>
              <a:buSzPct val="125000"/>
              <a:buFont typeface="Wingdings" charset="2"/>
              <a:buChar char="§"/>
              <a:defRPr sz="1000">
                <a:solidFill>
                  <a:schemeClr val="accent2"/>
                </a:solidFill>
              </a:defRPr>
            </a:lvl3pPr>
            <a:lvl4pPr marL="914400" indent="-230188">
              <a:spcBef>
                <a:spcPts val="0"/>
              </a:spcBef>
              <a:buClr>
                <a:srgbClr val="00355F"/>
              </a:buClr>
              <a:buFont typeface="Courier New"/>
              <a:buChar char="o"/>
              <a:defRPr sz="1000">
                <a:solidFill>
                  <a:schemeClr val="accent2"/>
                </a:solidFill>
              </a:defRPr>
            </a:lvl4pPr>
            <a:lvl5pPr marL="1143000" indent="-228600">
              <a:spcBef>
                <a:spcPts val="0"/>
              </a:spcBef>
              <a:buSzPct val="75000"/>
              <a:buFont typeface="Wingdings" charset="2"/>
              <a:buChar char="u"/>
              <a:defRPr sz="1000">
                <a:solidFill>
                  <a:schemeClr val="accent2"/>
                </a:solidFill>
              </a:defRPr>
            </a:lvl5pPr>
            <a:lvl6pPr marL="1371600" indent="-171450">
              <a:spcBef>
                <a:spcPts val="0"/>
              </a:spcBef>
              <a:buSzPct val="75000"/>
              <a:buFont typeface="Wingdings" charset="2"/>
              <a:buChar char="q"/>
              <a:defRPr sz="1000"/>
            </a:lvl6pPr>
            <a:lvl7pPr marL="1371600" indent="0">
              <a:spcBef>
                <a:spcPts val="0"/>
              </a:spcBef>
              <a:buSzPct val="85000"/>
              <a:buFont typeface="+mj-lt"/>
              <a:buNone/>
              <a:defRPr sz="1000"/>
            </a:lvl7pPr>
            <a:lvl8pPr marL="1828800">
              <a:spcBef>
                <a:spcPts val="0"/>
              </a:spcBef>
              <a:buSzPct val="100000"/>
              <a:buFont typeface="+mj-lt"/>
              <a:buAutoNum type="alphaLcPeriod"/>
              <a:defRPr sz="1000"/>
            </a:lvl8pPr>
            <a:lvl9pPr marL="2114550" indent="-285750">
              <a:spcBef>
                <a:spcPts val="0"/>
              </a:spcBef>
              <a:buFont typeface="+mj-lt"/>
              <a:buAutoNum type="romanLcPeriod"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042736" y="1646305"/>
            <a:ext cx="1071702" cy="1430956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0"/>
          <p:cNvSpPr>
            <a:spLocks noGrp="1" noChangeAspect="1"/>
          </p:cNvSpPr>
          <p:nvPr>
            <p:ph type="pic" sz="quarter" idx="12"/>
          </p:nvPr>
        </p:nvSpPr>
        <p:spPr>
          <a:xfrm>
            <a:off x="178858" y="1646305"/>
            <a:ext cx="742950" cy="996696"/>
          </a:xfr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lIns="45720" rIns="45720" anchor="ctr"/>
          <a:lstStyle>
            <a:lvl1pPr marL="0" indent="0" algn="ctr">
              <a:buFont typeface="Arial" pitchFamily="34" charset="0"/>
              <a:buNone/>
              <a:defRPr sz="900" b="1" baseline="0">
                <a:solidFill>
                  <a:srgbClr val="00355F"/>
                </a:solidFill>
              </a:defRPr>
            </a:lvl1pPr>
            <a:lvl2pPr marL="0" indent="0" algn="ctr">
              <a:buFont typeface="Arial" pitchFamily="34" charset="0"/>
              <a:buNone/>
              <a:defRPr b="1">
                <a:solidFill>
                  <a:schemeClr val="bg2"/>
                </a:solidFill>
              </a:defRPr>
            </a:lvl2pPr>
            <a:lvl3pPr marL="0" indent="0" algn="ctr">
              <a:buNone/>
              <a:defRPr b="1">
                <a:solidFill>
                  <a:schemeClr val="bg2"/>
                </a:solidFill>
              </a:defRPr>
            </a:lvl3pPr>
            <a:lvl4pPr marL="0" indent="0" algn="ctr">
              <a:buNone/>
              <a:defRPr b="1">
                <a:solidFill>
                  <a:schemeClr val="bg2"/>
                </a:solidFill>
              </a:defRPr>
            </a:lvl4pPr>
            <a:lvl5pPr marL="0" indent="0" algn="ctr">
              <a:buNone/>
              <a:defRPr b="1">
                <a:solidFill>
                  <a:schemeClr val="bg2"/>
                </a:solidFill>
              </a:defRPr>
            </a:lvl5pPr>
            <a:lvl6pPr marL="0" indent="0" algn="ctr">
              <a:buNone/>
              <a:defRPr b="1">
                <a:solidFill>
                  <a:schemeClr val="bg2"/>
                </a:solidFill>
              </a:defRPr>
            </a:lvl6pPr>
            <a:lvl7pPr marL="0" indent="0" algn="ctr">
              <a:buNone/>
              <a:defRPr b="1">
                <a:solidFill>
                  <a:schemeClr val="bg2"/>
                </a:solidFill>
              </a:defRPr>
            </a:lvl7pPr>
            <a:lvl8pPr marL="0" indent="0" algn="ctr">
              <a:buNone/>
              <a:defRPr b="1">
                <a:solidFill>
                  <a:schemeClr val="bg2"/>
                </a:solidFill>
              </a:defRPr>
            </a:lvl8pPr>
            <a:lvl9pPr marL="0" indent="0" algn="ctr">
              <a:buNone/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78858" y="784477"/>
            <a:ext cx="1934766" cy="668338"/>
          </a:xfrm>
        </p:spPr>
        <p:txBody>
          <a:bodyPr lIns="0">
            <a:noAutofit/>
          </a:bodyPr>
          <a:lstStyle>
            <a:lvl1pPr>
              <a:defRPr sz="1400" b="1" baseline="0">
                <a:solidFill>
                  <a:schemeClr val="bg1"/>
                </a:solidFill>
              </a:defRPr>
            </a:lvl1pPr>
            <a:lvl2pPr>
              <a:defRPr b="0">
                <a:solidFill>
                  <a:schemeClr val="bg1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20581-AC68-4E42-91CD-606BE0D1C7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4318" y="3568700"/>
            <a:ext cx="1867886" cy="1008063"/>
          </a:xfrm>
        </p:spPr>
        <p:txBody>
          <a:bodyPr/>
          <a:lstStyle>
            <a:lvl1pPr>
              <a:defRPr sz="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 Address / Contact Information</a:t>
            </a:r>
          </a:p>
        </p:txBody>
      </p:sp>
      <p:sp>
        <p:nvSpPr>
          <p:cNvPr id="17" name="Right Triangle 16"/>
          <p:cNvSpPr/>
          <p:nvPr userDrawn="1"/>
        </p:nvSpPr>
        <p:spPr>
          <a:xfrm flipH="1">
            <a:off x="990600" y="4374278"/>
            <a:ext cx="1212850" cy="1950322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18" name="AM_Logo_NonShadow_CMYK_HR_small.jpg" descr="/Users/smoriasalvarez/Desktop/Global Investigations/ART/AM_Logo_NonShadow_CMYK_HR_small.pn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575" y="5519736"/>
            <a:ext cx="7953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018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Biography_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3546475"/>
            <a:ext cx="2103438" cy="2774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ight Triangle 20"/>
          <p:cNvSpPr/>
          <p:nvPr userDrawn="1"/>
        </p:nvSpPr>
        <p:spPr>
          <a:xfrm flipH="1">
            <a:off x="1051719" y="4572574"/>
            <a:ext cx="1151731" cy="18520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2" name="AM_Logo_NonShadow_CMYK_HR_small.jpg" descr="/Users/smoriasalvarez/Desktop/Global Investigations/ART/AM_Logo_NonShadow_CMYK_HR_small.pn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575" y="5618163"/>
            <a:ext cx="795338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>
          <a:xfrm>
            <a:off x="0" y="576263"/>
            <a:ext cx="2093913" cy="27765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ight Triangle 27"/>
          <p:cNvSpPr/>
          <p:nvPr userDrawn="1"/>
        </p:nvSpPr>
        <p:spPr>
          <a:xfrm flipH="1">
            <a:off x="990600" y="1521949"/>
            <a:ext cx="1201738" cy="193245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9" name="AM_Logo_NonShadow_CMYK_HR_small.jpg" descr="/Users/smoriasalvarez/Desktop/Global Investigations/ART/AM_Logo_NonShadow_CMYK_HR_small.pn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050" y="2649538"/>
            <a:ext cx="7953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Picture Placeholder 10"/>
          <p:cNvSpPr>
            <a:spLocks noGrp="1" noChangeAspect="1"/>
          </p:cNvSpPr>
          <p:nvPr>
            <p:ph type="pic" sz="quarter" idx="20"/>
          </p:nvPr>
        </p:nvSpPr>
        <p:spPr>
          <a:xfrm>
            <a:off x="118872" y="4213039"/>
            <a:ext cx="742950" cy="996696"/>
          </a:xfr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lIns="45720" rIns="45720" anchor="ctr"/>
          <a:lstStyle>
            <a:lvl1pPr marL="0" indent="0" algn="ctr">
              <a:buFont typeface="Arial" pitchFamily="34" charset="0"/>
              <a:buNone/>
              <a:defRPr sz="900" b="1" baseline="0">
                <a:solidFill>
                  <a:srgbClr val="00355F"/>
                </a:solidFill>
              </a:defRPr>
            </a:lvl1pPr>
            <a:lvl2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2pPr>
            <a:lvl3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3pPr>
            <a:lvl4pPr marL="0" indent="0" algn="ctr">
              <a:buNone/>
              <a:defRPr b="1">
                <a:solidFill>
                  <a:srgbClr val="00355F"/>
                </a:solidFill>
              </a:defRPr>
            </a:lvl4pPr>
            <a:lvl5pPr marL="0" indent="0" algn="ctr">
              <a:buNone/>
              <a:defRPr b="1">
                <a:solidFill>
                  <a:srgbClr val="00355F"/>
                </a:solidFill>
              </a:defRPr>
            </a:lvl5pPr>
            <a:lvl6pPr marL="0" indent="0" algn="ctr">
              <a:buNone/>
              <a:defRPr b="1">
                <a:solidFill>
                  <a:srgbClr val="00355F"/>
                </a:solidFill>
              </a:defRPr>
            </a:lvl6pPr>
            <a:lvl7pPr marL="0" indent="0" algn="ctr">
              <a:buNone/>
              <a:defRPr b="1">
                <a:solidFill>
                  <a:srgbClr val="00355F"/>
                </a:solidFill>
              </a:defRPr>
            </a:lvl7pPr>
            <a:lvl8pPr marL="0" indent="0" algn="ctr">
              <a:buNone/>
              <a:defRPr b="1">
                <a:solidFill>
                  <a:srgbClr val="00355F"/>
                </a:solidFill>
              </a:defRPr>
            </a:lvl8pPr>
            <a:lvl9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923133" y="4213039"/>
            <a:ext cx="1169041" cy="59611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18873" y="3718075"/>
            <a:ext cx="1973301" cy="3880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300" b="1" baseline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31"/>
          </p:nvPr>
        </p:nvSpPr>
        <p:spPr>
          <a:xfrm>
            <a:off x="2621325" y="576751"/>
            <a:ext cx="6997002" cy="2783195"/>
          </a:xfrm>
        </p:spPr>
        <p:txBody>
          <a:bodyPr/>
          <a:lstStyle>
            <a:lvl1pPr marL="182880" indent="-18288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●"/>
              <a:defRPr sz="1000" b="0" baseline="0">
                <a:solidFill>
                  <a:schemeClr val="accent2"/>
                </a:solidFill>
              </a:defRPr>
            </a:lvl1pPr>
            <a:lvl2pPr marL="460375" indent="-228600">
              <a:spcBef>
                <a:spcPts val="0"/>
              </a:spcBef>
              <a:buClr>
                <a:schemeClr val="accent2"/>
              </a:buClr>
              <a:buFont typeface="Arial" pitchFamily="34" charset="0"/>
              <a:buChar char="–"/>
              <a:defRPr sz="1000">
                <a:solidFill>
                  <a:schemeClr val="accent2"/>
                </a:solidFill>
              </a:defRPr>
            </a:lvl2pPr>
            <a:lvl3pPr marL="687388" indent="-228600">
              <a:spcBef>
                <a:spcPts val="0"/>
              </a:spcBef>
              <a:buClr>
                <a:schemeClr val="accent2"/>
              </a:buClr>
              <a:buSzPct val="125000"/>
              <a:buFont typeface="Wingdings" charset="2"/>
              <a:buChar char="§"/>
              <a:defRPr sz="1000">
                <a:solidFill>
                  <a:schemeClr val="accent2"/>
                </a:solidFill>
              </a:defRPr>
            </a:lvl3pPr>
            <a:lvl4pPr marL="914400" indent="-230188">
              <a:spcBef>
                <a:spcPts val="0"/>
              </a:spcBef>
              <a:buClr>
                <a:schemeClr val="accent2"/>
              </a:buClr>
              <a:buFont typeface="Courier New"/>
              <a:buChar char="o"/>
              <a:defRPr sz="1000">
                <a:solidFill>
                  <a:schemeClr val="accent2"/>
                </a:solidFill>
              </a:defRPr>
            </a:lvl4pPr>
            <a:lvl5pPr marL="1143000" indent="-228600">
              <a:spcBef>
                <a:spcPts val="0"/>
              </a:spcBef>
              <a:buClr>
                <a:schemeClr val="accent2"/>
              </a:buClr>
              <a:buSzPct val="75000"/>
              <a:buFont typeface="Wingdings" charset="2"/>
              <a:buChar char="u"/>
              <a:defRPr sz="1000">
                <a:solidFill>
                  <a:schemeClr val="accent2"/>
                </a:solidFill>
              </a:defRPr>
            </a:lvl5pPr>
            <a:lvl6pPr marL="1371600" indent="-171450">
              <a:spcBef>
                <a:spcPts val="0"/>
              </a:spcBef>
              <a:buClr>
                <a:schemeClr val="accent2"/>
              </a:buClr>
              <a:buSzPct val="75000"/>
              <a:buFont typeface="Wingdings" charset="2"/>
              <a:buChar char="q"/>
              <a:defRPr sz="1000">
                <a:solidFill>
                  <a:schemeClr val="accent2"/>
                </a:solidFill>
              </a:defRPr>
            </a:lvl6pPr>
            <a:lvl7pPr marL="1371600" indent="0">
              <a:spcBef>
                <a:spcPts val="0"/>
              </a:spcBef>
              <a:buSzPct val="85000"/>
              <a:buFont typeface="+mj-lt"/>
              <a:buNone/>
              <a:defRPr sz="1000"/>
            </a:lvl7pPr>
            <a:lvl8pPr marL="1828800">
              <a:spcBef>
                <a:spcPts val="0"/>
              </a:spcBef>
              <a:buSzPct val="100000"/>
              <a:buFont typeface="+mj-lt"/>
              <a:buAutoNum type="alphaLcPeriod"/>
              <a:defRPr sz="1000"/>
            </a:lvl8pPr>
            <a:lvl9pPr marL="2114550" indent="-285750">
              <a:spcBef>
                <a:spcPts val="0"/>
              </a:spcBef>
              <a:buFont typeface="+mj-lt"/>
              <a:buAutoNum type="romanLcPeriod"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1"/>
          <p:cNvSpPr>
            <a:spLocks noGrp="1"/>
          </p:cNvSpPr>
          <p:nvPr>
            <p:ph sz="quarter" idx="32"/>
          </p:nvPr>
        </p:nvSpPr>
        <p:spPr>
          <a:xfrm>
            <a:off x="2621041" y="3546243"/>
            <a:ext cx="6999787" cy="2783195"/>
          </a:xfrm>
        </p:spPr>
        <p:txBody>
          <a:bodyPr/>
          <a:lstStyle>
            <a:lvl1pPr marL="182880" indent="-18288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●"/>
              <a:defRPr sz="1000" b="0" baseline="0">
                <a:solidFill>
                  <a:schemeClr val="accent2"/>
                </a:solidFill>
              </a:defRPr>
            </a:lvl1pPr>
            <a:lvl2pPr marL="460375" indent="-228600">
              <a:spcBef>
                <a:spcPts val="0"/>
              </a:spcBef>
              <a:buClr>
                <a:schemeClr val="accent2"/>
              </a:buClr>
              <a:buFont typeface="Arial" pitchFamily="34" charset="0"/>
              <a:buChar char="–"/>
              <a:defRPr sz="1000"/>
            </a:lvl2pPr>
            <a:lvl3pPr marL="687388" indent="-228600">
              <a:spcBef>
                <a:spcPts val="0"/>
              </a:spcBef>
              <a:buClr>
                <a:schemeClr val="accent2"/>
              </a:buClr>
              <a:buSzPct val="125000"/>
              <a:buFont typeface="Wingdings" charset="2"/>
              <a:buChar char="§"/>
              <a:defRPr sz="1000"/>
            </a:lvl3pPr>
            <a:lvl4pPr marL="914400" indent="-230188">
              <a:spcBef>
                <a:spcPts val="0"/>
              </a:spcBef>
              <a:buClr>
                <a:schemeClr val="accent2"/>
              </a:buClr>
              <a:buFont typeface="Courier New"/>
              <a:buChar char="o"/>
              <a:defRPr sz="1000"/>
            </a:lvl4pPr>
            <a:lvl5pPr marL="1143000" indent="-228600">
              <a:spcBef>
                <a:spcPts val="0"/>
              </a:spcBef>
              <a:buClr>
                <a:schemeClr val="accent2"/>
              </a:buClr>
              <a:buSzPct val="75000"/>
              <a:buFont typeface="Wingdings" charset="2"/>
              <a:buChar char="u"/>
              <a:defRPr sz="1000"/>
            </a:lvl5pPr>
            <a:lvl6pPr marL="1371600" indent="-171450">
              <a:spcBef>
                <a:spcPts val="0"/>
              </a:spcBef>
              <a:buClr>
                <a:schemeClr val="accent2"/>
              </a:buClr>
              <a:buSzPct val="75000"/>
              <a:buFont typeface="Wingdings" charset="2"/>
              <a:buChar char="q"/>
              <a:defRPr sz="1000"/>
            </a:lvl6pPr>
            <a:lvl7pPr marL="1371600" indent="0">
              <a:spcBef>
                <a:spcPts val="0"/>
              </a:spcBef>
              <a:buSzPct val="85000"/>
              <a:buFont typeface="+mj-lt"/>
              <a:buNone/>
              <a:defRPr sz="1000"/>
            </a:lvl7pPr>
            <a:lvl8pPr marL="1828800">
              <a:spcBef>
                <a:spcPts val="0"/>
              </a:spcBef>
              <a:buSzPct val="100000"/>
              <a:buFont typeface="+mj-lt"/>
              <a:buAutoNum type="alphaLcPeriod"/>
              <a:defRPr sz="1000"/>
            </a:lvl8pPr>
            <a:lvl9pPr marL="2114550" indent="-285750">
              <a:spcBef>
                <a:spcPts val="0"/>
              </a:spcBef>
              <a:buFont typeface="+mj-lt"/>
              <a:buAutoNum type="romanLcPeriod"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Picture Placeholder 10"/>
          <p:cNvSpPr>
            <a:spLocks noGrp="1" noChangeAspect="1"/>
          </p:cNvSpPr>
          <p:nvPr>
            <p:ph type="pic" sz="quarter" idx="33"/>
          </p:nvPr>
        </p:nvSpPr>
        <p:spPr>
          <a:xfrm>
            <a:off x="107740" y="1243549"/>
            <a:ext cx="742950" cy="996696"/>
          </a:xfr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lIns="45720" rIns="45720" anchor="ctr"/>
          <a:lstStyle>
            <a:lvl1pPr marL="0" indent="0" algn="ctr">
              <a:buFont typeface="Arial" pitchFamily="34" charset="0"/>
              <a:buNone/>
              <a:defRPr sz="900" b="1" baseline="0">
                <a:solidFill>
                  <a:srgbClr val="00355F"/>
                </a:solidFill>
              </a:defRPr>
            </a:lvl1pPr>
            <a:lvl2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2pPr>
            <a:lvl3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3pPr>
            <a:lvl4pPr marL="0" indent="0" algn="ctr">
              <a:buNone/>
              <a:defRPr b="1">
                <a:solidFill>
                  <a:srgbClr val="00355F"/>
                </a:solidFill>
              </a:defRPr>
            </a:lvl4pPr>
            <a:lvl5pPr marL="0" indent="0" algn="ctr">
              <a:buNone/>
              <a:defRPr b="1">
                <a:solidFill>
                  <a:srgbClr val="00355F"/>
                </a:solidFill>
              </a:defRPr>
            </a:lvl5pPr>
            <a:lvl6pPr marL="0" indent="0" algn="ctr">
              <a:buNone/>
              <a:defRPr b="1">
                <a:solidFill>
                  <a:srgbClr val="00355F"/>
                </a:solidFill>
              </a:defRPr>
            </a:lvl6pPr>
            <a:lvl7pPr marL="0" indent="0" algn="ctr">
              <a:buNone/>
              <a:defRPr b="1">
                <a:solidFill>
                  <a:srgbClr val="00355F"/>
                </a:solidFill>
              </a:defRPr>
            </a:lvl7pPr>
            <a:lvl8pPr marL="0" indent="0" algn="ctr">
              <a:buNone/>
              <a:defRPr b="1">
                <a:solidFill>
                  <a:srgbClr val="00355F"/>
                </a:solidFill>
              </a:defRPr>
            </a:lvl8pPr>
            <a:lvl9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912000" y="1243549"/>
            <a:ext cx="1180174" cy="59611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35"/>
          </p:nvPr>
        </p:nvSpPr>
        <p:spPr>
          <a:xfrm>
            <a:off x="107740" y="748585"/>
            <a:ext cx="1984434" cy="3880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300" b="1" baseline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0" y="109538"/>
            <a:ext cx="9906000" cy="384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28"/>
          <p:cNvSpPr>
            <a:spLocks noGrp="1" noChangeArrowheads="1"/>
          </p:cNvSpPr>
          <p:nvPr>
            <p:ph type="sldNum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7BF340-E7C6-FE46-AD70-EA3BB28272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131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3505432"/>
            <a:ext cx="2103438" cy="2774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ight Triangle 20"/>
          <p:cNvSpPr/>
          <p:nvPr userDrawn="1"/>
        </p:nvSpPr>
        <p:spPr>
          <a:xfrm flipH="1">
            <a:off x="1051719" y="4531531"/>
            <a:ext cx="1151731" cy="18520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2" name="AM_Logo_NonShadow_CMYK_HR_small.jpg" descr="/Users/smoriasalvarez/Desktop/Global Investigations/ART/AM_Logo_NonShadow_CMYK_HR_small.pn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575" y="5577120"/>
            <a:ext cx="795338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>
          <a:xfrm>
            <a:off x="0" y="533400"/>
            <a:ext cx="2093913" cy="27765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ight Triangle 27"/>
          <p:cNvSpPr/>
          <p:nvPr userDrawn="1"/>
        </p:nvSpPr>
        <p:spPr>
          <a:xfrm flipH="1">
            <a:off x="990600" y="1479086"/>
            <a:ext cx="1201738" cy="193245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9" name="AM_Logo_NonShadow_CMYK_HR_small.jpg" descr="/Users/smoriasalvarez/Desktop/Global Investigations/ART/AM_Logo_NonShadow_CMYK_HR_small.png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050" y="2606675"/>
            <a:ext cx="7953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Picture Placeholder 10"/>
          <p:cNvSpPr>
            <a:spLocks noGrp="1" noChangeAspect="1"/>
          </p:cNvSpPr>
          <p:nvPr>
            <p:ph type="pic" sz="quarter" idx="20"/>
          </p:nvPr>
        </p:nvSpPr>
        <p:spPr>
          <a:xfrm>
            <a:off x="118872" y="4171996"/>
            <a:ext cx="742950" cy="996696"/>
          </a:xfr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lIns="45720" rIns="45720" anchor="ctr"/>
          <a:lstStyle>
            <a:lvl1pPr marL="0" indent="0" algn="ctr">
              <a:buFont typeface="Arial" pitchFamily="34" charset="0"/>
              <a:buNone/>
              <a:defRPr sz="900" b="1" baseline="0">
                <a:solidFill>
                  <a:srgbClr val="00355F"/>
                </a:solidFill>
              </a:defRPr>
            </a:lvl1pPr>
            <a:lvl2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2pPr>
            <a:lvl3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3pPr>
            <a:lvl4pPr marL="0" indent="0" algn="ctr">
              <a:buNone/>
              <a:defRPr b="1">
                <a:solidFill>
                  <a:srgbClr val="00355F"/>
                </a:solidFill>
              </a:defRPr>
            </a:lvl4pPr>
            <a:lvl5pPr marL="0" indent="0" algn="ctr">
              <a:buNone/>
              <a:defRPr b="1">
                <a:solidFill>
                  <a:srgbClr val="00355F"/>
                </a:solidFill>
              </a:defRPr>
            </a:lvl5pPr>
            <a:lvl6pPr marL="0" indent="0" algn="ctr">
              <a:buNone/>
              <a:defRPr b="1">
                <a:solidFill>
                  <a:srgbClr val="00355F"/>
                </a:solidFill>
              </a:defRPr>
            </a:lvl6pPr>
            <a:lvl7pPr marL="0" indent="0" algn="ctr">
              <a:buNone/>
              <a:defRPr b="1">
                <a:solidFill>
                  <a:srgbClr val="00355F"/>
                </a:solidFill>
              </a:defRPr>
            </a:lvl7pPr>
            <a:lvl8pPr marL="0" indent="0" algn="ctr">
              <a:buNone/>
              <a:defRPr b="1">
                <a:solidFill>
                  <a:srgbClr val="00355F"/>
                </a:solidFill>
              </a:defRPr>
            </a:lvl8pPr>
            <a:lvl9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923133" y="4171996"/>
            <a:ext cx="1169041" cy="59611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18873" y="3677032"/>
            <a:ext cx="1973301" cy="3880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300" b="1" baseline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31"/>
          </p:nvPr>
        </p:nvSpPr>
        <p:spPr>
          <a:xfrm>
            <a:off x="2621325" y="533888"/>
            <a:ext cx="6997002" cy="2783195"/>
          </a:xfrm>
        </p:spPr>
        <p:txBody>
          <a:bodyPr/>
          <a:lstStyle>
            <a:lvl1pPr marL="182880" indent="-18288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●"/>
              <a:defRPr sz="1000" b="0" baseline="0">
                <a:solidFill>
                  <a:schemeClr val="accent2"/>
                </a:solidFill>
              </a:defRPr>
            </a:lvl1pPr>
            <a:lvl2pPr marL="460375" indent="-228600">
              <a:spcBef>
                <a:spcPts val="0"/>
              </a:spcBef>
              <a:buClr>
                <a:schemeClr val="accent2"/>
              </a:buClr>
              <a:buFont typeface="Arial" pitchFamily="34" charset="0"/>
              <a:buChar char="–"/>
              <a:defRPr sz="1000">
                <a:solidFill>
                  <a:schemeClr val="accent2"/>
                </a:solidFill>
              </a:defRPr>
            </a:lvl2pPr>
            <a:lvl3pPr marL="687388" indent="-228600">
              <a:spcBef>
                <a:spcPts val="0"/>
              </a:spcBef>
              <a:buClr>
                <a:schemeClr val="accent2"/>
              </a:buClr>
              <a:buSzPct val="125000"/>
              <a:buFont typeface="Wingdings" charset="2"/>
              <a:buChar char="§"/>
              <a:defRPr sz="1000">
                <a:solidFill>
                  <a:schemeClr val="accent2"/>
                </a:solidFill>
              </a:defRPr>
            </a:lvl3pPr>
            <a:lvl4pPr marL="914400" indent="-230188">
              <a:spcBef>
                <a:spcPts val="0"/>
              </a:spcBef>
              <a:buClr>
                <a:schemeClr val="accent2"/>
              </a:buClr>
              <a:buFont typeface="Courier New"/>
              <a:buChar char="o"/>
              <a:defRPr sz="1000">
                <a:solidFill>
                  <a:schemeClr val="accent2"/>
                </a:solidFill>
              </a:defRPr>
            </a:lvl4pPr>
            <a:lvl5pPr marL="1143000" indent="-228600">
              <a:spcBef>
                <a:spcPts val="0"/>
              </a:spcBef>
              <a:buClr>
                <a:schemeClr val="accent2"/>
              </a:buClr>
              <a:buSzPct val="75000"/>
              <a:buFont typeface="Wingdings" charset="2"/>
              <a:buChar char="u"/>
              <a:defRPr sz="1000">
                <a:solidFill>
                  <a:schemeClr val="accent2"/>
                </a:solidFill>
              </a:defRPr>
            </a:lvl5pPr>
            <a:lvl6pPr marL="1371600" indent="-171450">
              <a:spcBef>
                <a:spcPts val="0"/>
              </a:spcBef>
              <a:buClr>
                <a:schemeClr val="accent2"/>
              </a:buClr>
              <a:buSzPct val="75000"/>
              <a:buFont typeface="Wingdings" charset="2"/>
              <a:buChar char="q"/>
              <a:defRPr sz="1000">
                <a:solidFill>
                  <a:schemeClr val="accent2"/>
                </a:solidFill>
              </a:defRPr>
            </a:lvl6pPr>
            <a:lvl7pPr marL="1371600" indent="0">
              <a:spcBef>
                <a:spcPts val="0"/>
              </a:spcBef>
              <a:buSzPct val="85000"/>
              <a:buFont typeface="+mj-lt"/>
              <a:buNone/>
              <a:defRPr sz="1000"/>
            </a:lvl7pPr>
            <a:lvl8pPr marL="1828800">
              <a:spcBef>
                <a:spcPts val="0"/>
              </a:spcBef>
              <a:buSzPct val="100000"/>
              <a:buFont typeface="+mj-lt"/>
              <a:buAutoNum type="alphaLcPeriod"/>
              <a:defRPr sz="1000"/>
            </a:lvl8pPr>
            <a:lvl9pPr marL="2114550" indent="-285750">
              <a:spcBef>
                <a:spcPts val="0"/>
              </a:spcBef>
              <a:buFont typeface="+mj-lt"/>
              <a:buAutoNum type="romanLcPeriod"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1"/>
          <p:cNvSpPr>
            <a:spLocks noGrp="1"/>
          </p:cNvSpPr>
          <p:nvPr>
            <p:ph sz="quarter" idx="32"/>
          </p:nvPr>
        </p:nvSpPr>
        <p:spPr>
          <a:xfrm>
            <a:off x="2621041" y="3505200"/>
            <a:ext cx="6999787" cy="2783195"/>
          </a:xfrm>
        </p:spPr>
        <p:txBody>
          <a:bodyPr/>
          <a:lstStyle>
            <a:lvl1pPr marL="182880" indent="-18288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●"/>
              <a:defRPr sz="1000" b="0" baseline="0">
                <a:solidFill>
                  <a:schemeClr val="accent2"/>
                </a:solidFill>
              </a:defRPr>
            </a:lvl1pPr>
            <a:lvl2pPr marL="460375" indent="-228600">
              <a:spcBef>
                <a:spcPts val="0"/>
              </a:spcBef>
              <a:buClr>
                <a:schemeClr val="accent2"/>
              </a:buClr>
              <a:buFont typeface="Arial" pitchFamily="34" charset="0"/>
              <a:buChar char="–"/>
              <a:defRPr sz="1000"/>
            </a:lvl2pPr>
            <a:lvl3pPr marL="687388" indent="-228600">
              <a:spcBef>
                <a:spcPts val="0"/>
              </a:spcBef>
              <a:buClr>
                <a:schemeClr val="accent2"/>
              </a:buClr>
              <a:buSzPct val="125000"/>
              <a:buFont typeface="Wingdings" charset="2"/>
              <a:buChar char="§"/>
              <a:defRPr sz="1000"/>
            </a:lvl3pPr>
            <a:lvl4pPr marL="914400" indent="-230188">
              <a:spcBef>
                <a:spcPts val="0"/>
              </a:spcBef>
              <a:buClr>
                <a:schemeClr val="accent2"/>
              </a:buClr>
              <a:buFont typeface="Courier New"/>
              <a:buChar char="o"/>
              <a:defRPr sz="1000"/>
            </a:lvl4pPr>
            <a:lvl5pPr marL="1143000" indent="-228600">
              <a:spcBef>
                <a:spcPts val="0"/>
              </a:spcBef>
              <a:buClr>
                <a:schemeClr val="accent2"/>
              </a:buClr>
              <a:buSzPct val="75000"/>
              <a:buFont typeface="Wingdings" charset="2"/>
              <a:buChar char="u"/>
              <a:defRPr sz="1000"/>
            </a:lvl5pPr>
            <a:lvl6pPr marL="1371600" indent="-171450">
              <a:spcBef>
                <a:spcPts val="0"/>
              </a:spcBef>
              <a:buClr>
                <a:schemeClr val="accent2"/>
              </a:buClr>
              <a:buSzPct val="75000"/>
              <a:buFont typeface="Wingdings" charset="2"/>
              <a:buChar char="q"/>
              <a:defRPr sz="1000"/>
            </a:lvl6pPr>
            <a:lvl7pPr marL="1371600" indent="0">
              <a:spcBef>
                <a:spcPts val="0"/>
              </a:spcBef>
              <a:buSzPct val="85000"/>
              <a:buFont typeface="+mj-lt"/>
              <a:buNone/>
              <a:defRPr sz="1000"/>
            </a:lvl7pPr>
            <a:lvl8pPr marL="1828800">
              <a:spcBef>
                <a:spcPts val="0"/>
              </a:spcBef>
              <a:buSzPct val="100000"/>
              <a:buFont typeface="+mj-lt"/>
              <a:buAutoNum type="alphaLcPeriod"/>
              <a:defRPr sz="1000"/>
            </a:lvl8pPr>
            <a:lvl9pPr marL="2114550" indent="-285750">
              <a:spcBef>
                <a:spcPts val="0"/>
              </a:spcBef>
              <a:buFont typeface="+mj-lt"/>
              <a:buAutoNum type="romanLcPeriod"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Picture Placeholder 10"/>
          <p:cNvSpPr>
            <a:spLocks noGrp="1" noChangeAspect="1"/>
          </p:cNvSpPr>
          <p:nvPr>
            <p:ph type="pic" sz="quarter" idx="33"/>
          </p:nvPr>
        </p:nvSpPr>
        <p:spPr>
          <a:xfrm>
            <a:off x="107740" y="1200686"/>
            <a:ext cx="742950" cy="996696"/>
          </a:xfr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lIns="45720" rIns="45720" anchor="ctr"/>
          <a:lstStyle>
            <a:lvl1pPr marL="0" indent="0" algn="ctr">
              <a:buFont typeface="Arial" pitchFamily="34" charset="0"/>
              <a:buNone/>
              <a:defRPr sz="900" b="1" baseline="0">
                <a:solidFill>
                  <a:srgbClr val="00355F"/>
                </a:solidFill>
              </a:defRPr>
            </a:lvl1pPr>
            <a:lvl2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2pPr>
            <a:lvl3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3pPr>
            <a:lvl4pPr marL="0" indent="0" algn="ctr">
              <a:buNone/>
              <a:defRPr b="1">
                <a:solidFill>
                  <a:srgbClr val="00355F"/>
                </a:solidFill>
              </a:defRPr>
            </a:lvl4pPr>
            <a:lvl5pPr marL="0" indent="0" algn="ctr">
              <a:buNone/>
              <a:defRPr b="1">
                <a:solidFill>
                  <a:srgbClr val="00355F"/>
                </a:solidFill>
              </a:defRPr>
            </a:lvl5pPr>
            <a:lvl6pPr marL="0" indent="0" algn="ctr">
              <a:buNone/>
              <a:defRPr b="1">
                <a:solidFill>
                  <a:srgbClr val="00355F"/>
                </a:solidFill>
              </a:defRPr>
            </a:lvl6pPr>
            <a:lvl7pPr marL="0" indent="0" algn="ctr">
              <a:buNone/>
              <a:defRPr b="1">
                <a:solidFill>
                  <a:srgbClr val="00355F"/>
                </a:solidFill>
              </a:defRPr>
            </a:lvl7pPr>
            <a:lvl8pPr marL="0" indent="0" algn="ctr">
              <a:buNone/>
              <a:defRPr b="1">
                <a:solidFill>
                  <a:srgbClr val="00355F"/>
                </a:solidFill>
              </a:defRPr>
            </a:lvl8pPr>
            <a:lvl9pPr marL="0" indent="0" algn="ctr">
              <a:buFont typeface="Arial" pitchFamily="34" charset="0"/>
              <a:buNone/>
              <a:defRPr b="1">
                <a:solidFill>
                  <a:srgbClr val="00355F"/>
                </a:solidFill>
              </a:defRPr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912000" y="1200686"/>
            <a:ext cx="1180174" cy="59611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35"/>
          </p:nvPr>
        </p:nvSpPr>
        <p:spPr>
          <a:xfrm>
            <a:off x="107740" y="705722"/>
            <a:ext cx="1984434" cy="3880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300" b="1" baseline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28"/>
          <p:cNvSpPr>
            <a:spLocks noGrp="1" noChangeArrowheads="1"/>
          </p:cNvSpPr>
          <p:nvPr>
            <p:ph type="sldNum" sz="quarter" idx="3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7BF340-E7C6-FE46-AD70-EA3BB28272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20934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M_backcover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9"/>
          <p:cNvGrpSpPr>
            <a:grpSpLocks/>
          </p:cNvGrpSpPr>
          <p:nvPr userDrawn="1"/>
        </p:nvGrpSpPr>
        <p:grpSpPr bwMode="auto">
          <a:xfrm>
            <a:off x="91234" y="5868303"/>
            <a:ext cx="3720096" cy="301625"/>
            <a:chOff x="0" y="6480053"/>
            <a:chExt cx="3474733" cy="302903"/>
          </a:xfrm>
        </p:grpSpPr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0" y="6480053"/>
              <a:ext cx="3474733" cy="302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14000"/>
                </a:lnSpc>
              </a:pPr>
              <a:r>
                <a:rPr lang="en-US" sz="600" dirty="0">
                  <a:solidFill>
                    <a:srgbClr val="595959"/>
                  </a:solidFill>
                  <a:cs typeface="Arial" charset="0"/>
                </a:rPr>
                <a:t>© </a:t>
              </a:r>
              <a:r>
                <a:rPr lang="en-US" sz="600">
                  <a:solidFill>
                    <a:srgbClr val="595959"/>
                  </a:solidFill>
                  <a:cs typeface="Arial" charset="0"/>
                </a:rPr>
                <a:t>Copyright 2016</a:t>
              </a:r>
              <a:r>
                <a:rPr lang="en-US" sz="600" dirty="0">
                  <a:solidFill>
                    <a:srgbClr val="595959"/>
                  </a:solidFill>
                  <a:cs typeface="Arial" charset="0"/>
                </a:rPr>
                <a:t>. Alvarez &amp; Marsal Holdings, LLC. All rights reserved. ALVAREZ &amp; MARSAL®, </a:t>
              </a:r>
              <a:br>
                <a:rPr lang="en-US" sz="600" dirty="0">
                  <a:solidFill>
                    <a:srgbClr val="595959"/>
                  </a:solidFill>
                  <a:cs typeface="Arial" charset="0"/>
                </a:rPr>
              </a:br>
              <a:r>
                <a:rPr lang="en-US" sz="600" dirty="0">
                  <a:solidFill>
                    <a:srgbClr val="595959"/>
                  </a:solidFill>
                  <a:cs typeface="Arial" charset="0"/>
                </a:rPr>
                <a:t>      ® and A&amp;M® are trademarks of Alvarez &amp; Marsal Holdings, LLC.</a:t>
              </a:r>
            </a:p>
          </p:txBody>
        </p:sp>
        <p:pic>
          <p:nvPicPr>
            <p:cNvPr id="8" name="Picture 11" descr="AM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93" y="6620033"/>
              <a:ext cx="115199" cy="137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02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9904703" cy="6858002"/>
          </a:xfrm>
          <a:solidFill>
            <a:srgbClr val="D9D9D9"/>
          </a:solidFill>
        </p:spPr>
        <p:txBody>
          <a:bodyPr lIns="0" tIns="0" rIns="0" bIns="0">
            <a:noAutofit/>
          </a:bodyPr>
          <a:lstStyle>
            <a:lvl1pPr algn="ctr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451638"/>
            <a:ext cx="9906001" cy="762590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3810" tIns="0" rIns="676872" bIns="0" rtlCol="0" anchor="ctr">
            <a:noAutofit/>
          </a:bodyPr>
          <a:lstStyle>
            <a:lvl1pPr marL="0" indent="0">
              <a:spcAft>
                <a:spcPts val="282"/>
              </a:spcAft>
              <a:buFont typeface="Arial" panose="020B0604020202020204" pitchFamily="34" charset="0"/>
              <a:buNone/>
              <a:defRPr lang="en-US" sz="1300" b="0" spc="0" baseline="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buFont typeface="Arial" panose="020B0604020202020204" pitchFamily="34" charset="0"/>
              <a:buNone/>
              <a:defRPr lang="en-US" sz="1300" b="0" dirty="0" smtClean="0">
                <a:solidFill>
                  <a:schemeClr val="lt1"/>
                </a:solidFill>
              </a:defRPr>
            </a:lvl2pPr>
            <a:lvl3pPr marL="658217" indent="0">
              <a:buFont typeface="Arial" panose="020B0604020202020204" pitchFamily="34" charset="0"/>
              <a:buNone/>
              <a:defRPr lang="en-US" sz="2000" dirty="0" smtClean="0">
                <a:solidFill>
                  <a:schemeClr val="lt1"/>
                </a:solidFill>
              </a:defRPr>
            </a:lvl3pPr>
            <a:lvl4pPr marL="1299238" indent="0">
              <a:buNone/>
              <a:defRPr lang="en-US" sz="2000" dirty="0" smtClean="0">
                <a:solidFill>
                  <a:schemeClr val="lt1"/>
                </a:solidFill>
              </a:defRPr>
            </a:lvl4pPr>
            <a:lvl5pPr marL="1795496" indent="0">
              <a:buNone/>
              <a:defRPr lang="en-GB" sz="2000" dirty="0">
                <a:solidFill>
                  <a:schemeClr val="lt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Month Year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9492" y="1422140"/>
            <a:ext cx="8939790" cy="1007743"/>
          </a:xfrm>
          <a:prstGeom prst="rect">
            <a:avLst/>
          </a:prstGeom>
        </p:spPr>
        <p:txBody>
          <a:bodyPr tIns="0" bIns="67687"/>
          <a:lstStyle>
            <a:lvl1pPr>
              <a:defRPr lang="en-GB" sz="5300" b="1" kern="1200" spc="0" baseline="0" dirty="0">
                <a:solidFill>
                  <a:schemeClr val="bg1"/>
                </a:solidFill>
                <a:latin typeface="+mj-lt"/>
                <a:ea typeface="Arial Bold" charset="0"/>
                <a:cs typeface="Arial Bold" charset="0"/>
              </a:defRPr>
            </a:lvl1pPr>
          </a:lstStyle>
          <a:p>
            <a:r>
              <a:rPr lang="en-US" noProof="0" dirty="0"/>
              <a:t>Document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45B5-4F34-458E-8D36-5F8961ABC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9360" y="3226377"/>
            <a:ext cx="8933536" cy="444344"/>
          </a:xfrm>
        </p:spPr>
        <p:txBody>
          <a:bodyPr tIns="67687"/>
          <a:lstStyle>
            <a:lvl1pPr>
              <a:defRPr sz="2600" b="0">
                <a:solidFill>
                  <a:schemeClr val="bg1"/>
                </a:solidFill>
              </a:defRPr>
            </a:lvl1pPr>
            <a:lvl2pPr>
              <a:defRPr sz="2600" b="0">
                <a:solidFill>
                  <a:schemeClr val="bg1"/>
                </a:solidFill>
              </a:defRPr>
            </a:lvl2pPr>
            <a:lvl3pPr>
              <a:defRPr sz="2600" b="0">
                <a:solidFill>
                  <a:schemeClr val="bg1"/>
                </a:solidFill>
              </a:defRPr>
            </a:lvl3pPr>
            <a:lvl4pPr>
              <a:defRPr sz="2600" b="0">
                <a:solidFill>
                  <a:schemeClr val="bg1"/>
                </a:solidFill>
              </a:defRPr>
            </a:lvl4pPr>
            <a:lvl5pPr>
              <a:defRPr sz="2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subtitle</a:t>
            </a:r>
          </a:p>
        </p:txBody>
      </p:sp>
    </p:spTree>
    <p:extLst>
      <p:ext uri="{BB962C8B-B14F-4D97-AF65-F5344CB8AC3E}">
        <p14:creationId xmlns:p14="http://schemas.microsoft.com/office/powerpoint/2010/main" val="2061264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Width_A&amp;M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 descr="Title goes here: Helvetica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109538"/>
            <a:ext cx="99060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TITLE SUBHEAD (Make subhead black font bold)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8725" y="6477000"/>
            <a:ext cx="4572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B190873-FFA9-244A-812E-DB655D949B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idx="1"/>
          </p:nvPr>
        </p:nvSpPr>
        <p:spPr>
          <a:xfrm>
            <a:off x="533400" y="800100"/>
            <a:ext cx="8686800" cy="5372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 (arial-bold-14pt)</a:t>
            </a:r>
          </a:p>
          <a:p>
            <a:pPr lvl="1"/>
            <a:r>
              <a:rPr lang="en-US" dirty="0"/>
              <a:t>Second level (Arial-14pt)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714839008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3176"/>
            <a:ext cx="9906000" cy="6861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2043113" y="1881188"/>
            <a:ext cx="0" cy="579437"/>
          </a:xfrm>
          <a:prstGeom prst="line">
            <a:avLst/>
          </a:prstGeom>
          <a:ln>
            <a:solidFill>
              <a:srgbClr val="00355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3" descr="AM_Logo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363" y="1362075"/>
            <a:ext cx="1246187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footer_countries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250" y="6518275"/>
            <a:ext cx="4383087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155396" y="2619374"/>
            <a:ext cx="5998004" cy="3552825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spcBef>
                <a:spcPts val="480"/>
              </a:spcBef>
              <a:buFont typeface="+mj-lt"/>
              <a:buAutoNum type="romanUcPeriod"/>
              <a:tabLst>
                <a:tab pos="6400800" algn="l"/>
              </a:tabLst>
              <a:defRPr sz="1600" b="0">
                <a:solidFill>
                  <a:schemeClr val="accent1"/>
                </a:solidFill>
              </a:defRPr>
            </a:lvl1pPr>
            <a:lvl2pPr marL="800100" indent="-342900">
              <a:lnSpc>
                <a:spcPct val="100000"/>
              </a:lnSpc>
              <a:spcBef>
                <a:spcPts val="300"/>
              </a:spcBef>
              <a:buClr>
                <a:srgbClr val="4F8ABE"/>
              </a:buClr>
              <a:buFont typeface="Arial" pitchFamily="34" charset="0"/>
              <a:buChar char="●"/>
              <a:tabLst>
                <a:tab pos="6400800" algn="l"/>
              </a:tabLst>
              <a:defRPr sz="1400" b="0" baseline="0">
                <a:solidFill>
                  <a:srgbClr val="4F8ABE"/>
                </a:solidFill>
              </a:defRPr>
            </a:lvl2pPr>
            <a:lvl3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8ABE"/>
              </a:buClr>
              <a:buSzPct val="100000"/>
              <a:buFont typeface="+mj-lt"/>
              <a:buAutoNum type="alphaLcPeriod"/>
              <a:tabLst>
                <a:tab pos="6400800" algn="l"/>
              </a:tabLst>
              <a:defRPr sz="1400" b="0" baseline="0">
                <a:solidFill>
                  <a:srgbClr val="4F8ABE"/>
                </a:solidFill>
              </a:defRPr>
            </a:lvl3pPr>
            <a:lvl4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Font typeface="+mj-lt"/>
              <a:buAutoNum type="alphaLcPeriod"/>
              <a:tabLst>
                <a:tab pos="6400800" algn="l"/>
              </a:tabLst>
              <a:defRPr sz="1600">
                <a:solidFill>
                  <a:srgbClr val="4F8ABE"/>
                </a:solidFill>
              </a:defRPr>
            </a:lvl4pPr>
            <a:lvl5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Font typeface="+mj-lt"/>
              <a:buAutoNum type="alphaLcPeriod"/>
              <a:tabLst>
                <a:tab pos="6400800" algn="l"/>
              </a:tabLst>
              <a:defRPr sz="1600">
                <a:solidFill>
                  <a:srgbClr val="4F8ABE"/>
                </a:solidFill>
              </a:defRPr>
            </a:lvl5pPr>
            <a:lvl6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Font typeface="+mj-lt"/>
              <a:buAutoNum type="alphaLcPeriod"/>
              <a:defRPr sz="1600">
                <a:solidFill>
                  <a:srgbClr val="4F779C"/>
                </a:solidFill>
              </a:defRPr>
            </a:lvl6pPr>
            <a:lvl7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Font typeface="+mj-lt"/>
              <a:buAutoNum type="alphaLcPeriod"/>
              <a:tabLst/>
              <a:defRPr sz="1600">
                <a:solidFill>
                  <a:srgbClr val="4F779C"/>
                </a:solidFill>
              </a:defRPr>
            </a:lvl7pPr>
            <a:lvl8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SzPct val="100000"/>
              <a:buFont typeface="+mj-lt"/>
              <a:buAutoNum type="alphaLcPeriod"/>
              <a:defRPr sz="1600">
                <a:solidFill>
                  <a:srgbClr val="4F779C"/>
                </a:solidFill>
              </a:defRPr>
            </a:lvl8pPr>
            <a:lvl9pPr marL="1257300" indent="-342900" defTabSz="914400">
              <a:lnSpc>
                <a:spcPct val="100000"/>
              </a:lnSpc>
              <a:spcBef>
                <a:spcPts val="300"/>
              </a:spcBef>
              <a:buClr>
                <a:srgbClr val="4F779C"/>
              </a:buClr>
              <a:buSzPct val="100000"/>
              <a:buFont typeface="+mj-lt"/>
              <a:buAutoNum type="alphaLcPeriod"/>
              <a:defRPr sz="1600">
                <a:solidFill>
                  <a:srgbClr val="4F779C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155396" y="1880722"/>
            <a:ext cx="6226604" cy="524193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2400" b="1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900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9050" y="849313"/>
            <a:ext cx="9505950" cy="221773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ight Triangle 5"/>
          <p:cNvSpPr/>
          <p:nvPr userDrawn="1"/>
        </p:nvSpPr>
        <p:spPr>
          <a:xfrm flipH="1">
            <a:off x="8021638" y="-30163"/>
            <a:ext cx="1852612" cy="3154363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7" name="Picture 9" descr="AM_Logo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5313" y="1657350"/>
            <a:ext cx="1598612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footer_wordmar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0" y="6535738"/>
            <a:ext cx="17145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1"/>
          <p:cNvSpPr>
            <a:spLocks noGrp="1" noChangeArrowheads="1"/>
          </p:cNvSpPr>
          <p:nvPr>
            <p:ph type="ctrTitle" sz="quarter"/>
          </p:nvPr>
        </p:nvSpPr>
        <p:spPr>
          <a:xfrm>
            <a:off x="947737" y="1510302"/>
            <a:ext cx="6720831" cy="15567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spcBef>
                <a:spcPts val="0"/>
              </a:spcBef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4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7724" y="763588"/>
            <a:ext cx="8762339" cy="5532938"/>
          </a:xfrm>
        </p:spPr>
        <p:txBody>
          <a:bodyPr/>
          <a:lstStyle>
            <a:lvl2pPr>
              <a:lnSpc>
                <a:spcPct val="100000"/>
              </a:lnSpc>
              <a:defRPr b="1">
                <a:solidFill>
                  <a:srgbClr val="00000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D4F86-0A65-4848-91C8-135B38B744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4F486A3-9D66-4BEC-A742-50991F7BD4D0}"/>
              </a:ext>
            </a:extLst>
          </p:cNvPr>
          <p:cNvSpPr txBox="1">
            <a:spLocks/>
          </p:cNvSpPr>
          <p:nvPr userDrawn="1"/>
        </p:nvSpPr>
        <p:spPr>
          <a:xfrm>
            <a:off x="-34506" y="59821"/>
            <a:ext cx="9906000" cy="347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1800" b="0" kern="1200" cap="all" baseline="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/>
              <a:t>365 completed deals – £55.7BN of value</a:t>
            </a:r>
          </a:p>
        </p:txBody>
      </p:sp>
    </p:spTree>
    <p:extLst>
      <p:ext uri="{BB962C8B-B14F-4D97-AF65-F5344CB8AC3E}">
        <p14:creationId xmlns:p14="http://schemas.microsoft.com/office/powerpoint/2010/main" val="409311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7724" y="763588"/>
            <a:ext cx="8762339" cy="5532938"/>
          </a:xfrm>
        </p:spPr>
        <p:txBody>
          <a:bodyPr/>
          <a:lstStyle>
            <a:lvl2pPr>
              <a:lnSpc>
                <a:spcPct val="100000"/>
              </a:lnSpc>
              <a:defRPr b="1">
                <a:solidFill>
                  <a:srgbClr val="00000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D4F86-0A65-4848-91C8-135B38B744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4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0132-D49E-4677-ABA8-1D27C5AD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824C0-93C7-49E8-B2CE-5D772D631E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0ECBCA-E951-B94D-B246-E1937122910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8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dth_w/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D4F86-0A65-4848-91C8-135B38B744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34" y="1488010"/>
            <a:ext cx="8806766" cy="4808515"/>
          </a:xfrm>
        </p:spPr>
        <p:txBody>
          <a:bodyPr/>
          <a:lstStyle>
            <a:lvl2pPr>
              <a:lnSpc>
                <a:spcPct val="100000"/>
              </a:lnSpc>
              <a:defRPr b="1">
                <a:solidFill>
                  <a:srgbClr val="000000"/>
                </a:solidFill>
              </a:defRPr>
            </a:lvl2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43622" y="763588"/>
            <a:ext cx="8805178" cy="492528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00" b="1" i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00" b="0" i="1">
                <a:solidFill>
                  <a:srgbClr val="00355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00" b="0" i="1">
                <a:solidFill>
                  <a:srgbClr val="00355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00" b="0" i="1">
                <a:solidFill>
                  <a:srgbClr val="00355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400" b="0" i="1">
                <a:solidFill>
                  <a:srgbClr val="00355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400" b="0" i="1">
                <a:solidFill>
                  <a:srgbClr val="00355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400" b="0" i="1">
                <a:solidFill>
                  <a:srgbClr val="00355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400" b="0" i="1">
                <a:solidFill>
                  <a:srgbClr val="00355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400" b="0" i="1">
                <a:solidFill>
                  <a:srgbClr val="00355F"/>
                </a:solidFill>
              </a:defRPr>
            </a:lvl9pPr>
          </a:lstStyle>
          <a:p>
            <a:pPr lvl="0"/>
            <a:r>
              <a:rPr lang="en-US" dirty="0"/>
              <a:t>Click to edit 1 or 2 line key message (Arial – Bold – 14pt)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9600" y="1256116"/>
            <a:ext cx="88392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4">
            <a:extLst>
              <a:ext uri="{FF2B5EF4-FFF2-40B4-BE49-F238E27FC236}">
                <a16:creationId xmlns:a16="http://schemas.microsoft.com/office/drawing/2014/main" id="{55553473-52D0-45E8-AE54-A2DF7EFA62F1}"/>
              </a:ext>
            </a:extLst>
          </p:cNvPr>
          <p:cNvSpPr txBox="1">
            <a:spLocks/>
          </p:cNvSpPr>
          <p:nvPr userDrawn="1"/>
        </p:nvSpPr>
        <p:spPr>
          <a:xfrm>
            <a:off x="-34506" y="59821"/>
            <a:ext cx="9906000" cy="347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1800" b="0" kern="1200" cap="all" baseline="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/>
              <a:t>280 completed deals – £31.7BN of value</a:t>
            </a:r>
          </a:p>
        </p:txBody>
      </p:sp>
    </p:spTree>
    <p:extLst>
      <p:ext uri="{BB962C8B-B14F-4D97-AF65-F5344CB8AC3E}">
        <p14:creationId xmlns:p14="http://schemas.microsoft.com/office/powerpoint/2010/main" val="289678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idth_subhead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7"/>
          <p:cNvSpPr>
            <a:spLocks noChangeShapeType="1"/>
          </p:cNvSpPr>
          <p:nvPr/>
        </p:nvSpPr>
        <p:spPr bwMode="auto">
          <a:xfrm rot="5400000">
            <a:off x="-524140" y="3475038"/>
            <a:ext cx="558165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2000" tIns="72000" rIns="72000" bIns="7200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09539"/>
            <a:ext cx="9906000" cy="34766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192617" y="776289"/>
            <a:ext cx="2015596" cy="5489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430639" y="776289"/>
            <a:ext cx="6939511" cy="5489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7AF767-1F81-F941-ACFA-2A50EC50F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4779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footer_wordmark.png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6225" y="6535738"/>
            <a:ext cx="17145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67800" y="6461125"/>
            <a:ext cx="4572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C0ECBCA-E951-B94D-B246-E193712291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idx="1"/>
          </p:nvPr>
        </p:nvSpPr>
        <p:spPr>
          <a:xfrm>
            <a:off x="577850" y="846138"/>
            <a:ext cx="8794750" cy="5326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 (arial-bold-14pt)</a:t>
            </a:r>
          </a:p>
          <a:p>
            <a:pPr lvl="1"/>
            <a:r>
              <a:rPr lang="en-US" dirty="0"/>
              <a:t>Second level (Arial-12pt)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0" y="6457950"/>
            <a:ext cx="9906000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182100" y="6457950"/>
            <a:ext cx="0" cy="30480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89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8" r:id="rId2"/>
    <p:sldLayoutId id="2147483719" r:id="rId3"/>
    <p:sldLayoutId id="2147483699" r:id="rId4"/>
    <p:sldLayoutId id="2147483700" r:id="rId5"/>
    <p:sldLayoutId id="2147483731" r:id="rId6"/>
    <p:sldLayoutId id="2147483732" r:id="rId7"/>
    <p:sldLayoutId id="214748372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686" r:id="rId27"/>
    <p:sldLayoutId id="2147483730" r:id="rId2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1800" b="0" kern="1200" cap="all" baseline="0" dirty="0" smtClean="0">
          <a:solidFill>
            <a:schemeClr val="accent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spcBef>
          <a:spcPct val="20000"/>
        </a:spcBef>
        <a:buClrTx/>
        <a:buSzPct val="100000"/>
        <a:buFont typeface="Arial" pitchFamily="34" charset="0"/>
        <a:buChar char="●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457200" indent="-228600" algn="l" defTabSz="914400" rtl="0" eaLnBrk="1" latinLnBrk="0" hangingPunct="1">
        <a:spcBef>
          <a:spcPts val="0"/>
        </a:spcBef>
        <a:buClrTx/>
        <a:buFont typeface="Arial" pitchFamily="34" charset="0"/>
        <a:buChar char="–"/>
        <a:defRPr sz="14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spcBef>
          <a:spcPts val="0"/>
        </a:spcBef>
        <a:buClrTx/>
        <a:buSzPct val="125000"/>
        <a:buFont typeface="Wingdings" pitchFamily="2" charset="2"/>
        <a:buChar char="§"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spcBef>
          <a:spcPts val="0"/>
        </a:spcBef>
        <a:buClrTx/>
        <a:buFont typeface="Courier New" pitchFamily="49" charset="0"/>
        <a:buChar char="o"/>
        <a:defRPr sz="1400" kern="1200" baseline="0">
          <a:solidFill>
            <a:schemeClr val="accent2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ts val="0"/>
        </a:spcBef>
        <a:buClrTx/>
        <a:buSzPct val="75000"/>
        <a:buFont typeface="Wingdings" pitchFamily="2" charset="2"/>
        <a:buChar char=""/>
        <a:defRPr sz="14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1371600" indent="-228600" algn="l" defTabSz="914400" rtl="0" eaLnBrk="1" latinLnBrk="0" hangingPunct="1">
        <a:spcBef>
          <a:spcPct val="20000"/>
        </a:spcBef>
        <a:buClrTx/>
        <a:buSzPct val="75000"/>
        <a:buFont typeface="Wingdings" pitchFamily="2" charset="2"/>
        <a:buChar char="q"/>
        <a:defRPr sz="1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footer_wordmark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0" y="6535738"/>
            <a:ext cx="17145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8725" y="6477000"/>
            <a:ext cx="457200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B190873-FFA9-244A-812E-DB655D949B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Rectangle 17" descr="Title goes here: Helvetica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109538"/>
            <a:ext cx="9906000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SUBHEAD (Make subhead black font bold)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0" y="6457950"/>
            <a:ext cx="9906000" cy="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963025" y="6457950"/>
            <a:ext cx="0" cy="30480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5"/>
          <p:cNvSpPr>
            <a:spLocks noGrp="1"/>
          </p:cNvSpPr>
          <p:nvPr>
            <p:ph type="body" idx="1"/>
          </p:nvPr>
        </p:nvSpPr>
        <p:spPr>
          <a:xfrm>
            <a:off x="533400" y="800100"/>
            <a:ext cx="8686800" cy="5372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 (arial-bold-14pt)</a:t>
            </a:r>
          </a:p>
          <a:p>
            <a:pPr lvl="1"/>
            <a:r>
              <a:rPr lang="en-US" dirty="0"/>
              <a:t>Second level (Arial-14pt)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537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1800" b="0" kern="1200" cap="all" baseline="0" dirty="0" smtClean="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spcBef>
          <a:spcPct val="20000"/>
        </a:spcBef>
        <a:buClrTx/>
        <a:buSzPct val="125000"/>
        <a:buFontTx/>
        <a:buBlip>
          <a:blip r:embed="rId4"/>
        </a:buBlip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457200" indent="-228600" algn="l" defTabSz="914400" rtl="0" eaLnBrk="1" latinLnBrk="0" hangingPunct="1">
        <a:spcBef>
          <a:spcPts val="0"/>
        </a:spcBef>
        <a:buClrTx/>
        <a:buFont typeface="Arial" pitchFamily="34" charset="0"/>
        <a:buChar char="–"/>
        <a:defRPr sz="14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spcBef>
          <a:spcPts val="0"/>
        </a:spcBef>
        <a:buClrTx/>
        <a:buSzPct val="125000"/>
        <a:buFont typeface="Wingdings" pitchFamily="2" charset="2"/>
        <a:buChar char="§"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spcBef>
          <a:spcPts val="0"/>
        </a:spcBef>
        <a:buClrTx/>
        <a:buFont typeface="Courier New" pitchFamily="49" charset="0"/>
        <a:buChar char="o"/>
        <a:defRPr sz="1400" kern="1200" baseline="0">
          <a:solidFill>
            <a:schemeClr val="accent2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ts val="0"/>
        </a:spcBef>
        <a:buClrTx/>
        <a:buSzPct val="75000"/>
        <a:buFont typeface="Wingdings" pitchFamily="2" charset="2"/>
        <a:buChar char=""/>
        <a:defRPr sz="14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1371600" indent="-228600" algn="l" defTabSz="914400" rtl="0" eaLnBrk="1" latinLnBrk="0" hangingPunct="1">
        <a:spcBef>
          <a:spcPct val="20000"/>
        </a:spcBef>
        <a:buClrTx/>
        <a:buSzPct val="75000"/>
        <a:buFont typeface="Wingdings" pitchFamily="2" charset="2"/>
        <a:buChar char="q"/>
        <a:defRPr sz="1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146.jpeg"/><Relationship Id="rId18" Type="http://schemas.openxmlformats.org/officeDocument/2006/relationships/image" Target="../media/image124.jpeg"/><Relationship Id="rId3" Type="http://schemas.openxmlformats.org/officeDocument/2006/relationships/image" Target="../media/image25.jpeg"/><Relationship Id="rId7" Type="http://schemas.openxmlformats.org/officeDocument/2006/relationships/image" Target="../media/image117.png"/><Relationship Id="rId12" Type="http://schemas.openxmlformats.org/officeDocument/2006/relationships/image" Target="../media/image145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8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jpeg"/><Relationship Id="rId11" Type="http://schemas.openxmlformats.org/officeDocument/2006/relationships/image" Target="../media/image144.png"/><Relationship Id="rId5" Type="http://schemas.openxmlformats.org/officeDocument/2006/relationships/image" Target="../media/image140.jpeg"/><Relationship Id="rId15" Type="http://schemas.openxmlformats.org/officeDocument/2006/relationships/image" Target="../media/image57.png"/><Relationship Id="rId10" Type="http://schemas.openxmlformats.org/officeDocument/2006/relationships/image" Target="../media/image143.png"/><Relationship Id="rId19" Type="http://schemas.openxmlformats.org/officeDocument/2006/relationships/image" Target="../media/image150.jpeg"/><Relationship Id="rId4" Type="http://schemas.openxmlformats.org/officeDocument/2006/relationships/image" Target="../media/image139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13" Type="http://schemas.openxmlformats.org/officeDocument/2006/relationships/image" Target="../media/image159.jpeg"/><Relationship Id="rId18" Type="http://schemas.openxmlformats.org/officeDocument/2006/relationships/image" Target="../media/image164.png"/><Relationship Id="rId3" Type="http://schemas.openxmlformats.org/officeDocument/2006/relationships/image" Target="../media/image124.jpeg"/><Relationship Id="rId21" Type="http://schemas.openxmlformats.org/officeDocument/2006/relationships/image" Target="../media/image146.jpeg"/><Relationship Id="rId7" Type="http://schemas.openxmlformats.org/officeDocument/2006/relationships/image" Target="../media/image25.jpe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2.png"/><Relationship Id="rId20" Type="http://schemas.openxmlformats.org/officeDocument/2006/relationships/image" Target="../media/image16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39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10" Type="http://schemas.openxmlformats.org/officeDocument/2006/relationships/image" Target="../media/image157.png"/><Relationship Id="rId19" Type="http://schemas.openxmlformats.org/officeDocument/2006/relationships/image" Target="../media/image165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60.png"/><Relationship Id="rId22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79.png"/><Relationship Id="rId3" Type="http://schemas.openxmlformats.org/officeDocument/2006/relationships/image" Target="../media/image124.jpeg"/><Relationship Id="rId7" Type="http://schemas.openxmlformats.org/officeDocument/2006/relationships/image" Target="../media/image169.gif"/><Relationship Id="rId12" Type="http://schemas.openxmlformats.org/officeDocument/2006/relationships/image" Target="../media/image174.png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11" Type="http://schemas.openxmlformats.org/officeDocument/2006/relationships/image" Target="../media/image173.png"/><Relationship Id="rId5" Type="http://schemas.openxmlformats.org/officeDocument/2006/relationships/image" Target="../media/image168.png"/><Relationship Id="rId15" Type="http://schemas.openxmlformats.org/officeDocument/2006/relationships/image" Target="../media/image150.jpeg"/><Relationship Id="rId10" Type="http://schemas.openxmlformats.org/officeDocument/2006/relationships/image" Target="../media/image172.png"/><Relationship Id="rId19" Type="http://schemas.openxmlformats.org/officeDocument/2006/relationships/image" Target="../media/image180.jpeg"/><Relationship Id="rId4" Type="http://schemas.openxmlformats.org/officeDocument/2006/relationships/image" Target="../media/image144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89.jpeg"/><Relationship Id="rId18" Type="http://schemas.openxmlformats.org/officeDocument/2006/relationships/image" Target="../media/image194.jpeg"/><Relationship Id="rId3" Type="http://schemas.openxmlformats.org/officeDocument/2006/relationships/image" Target="../media/image182.jpeg"/><Relationship Id="rId21" Type="http://schemas.openxmlformats.org/officeDocument/2006/relationships/image" Target="../media/image196.png"/><Relationship Id="rId7" Type="http://schemas.openxmlformats.org/officeDocument/2006/relationships/image" Target="../media/image185.jpeg"/><Relationship Id="rId12" Type="http://schemas.openxmlformats.org/officeDocument/2006/relationships/image" Target="../media/image125.jpeg"/><Relationship Id="rId17" Type="http://schemas.openxmlformats.org/officeDocument/2006/relationships/image" Target="../media/image193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2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jpeg"/><Relationship Id="rId11" Type="http://schemas.openxmlformats.org/officeDocument/2006/relationships/image" Target="../media/image188.png"/><Relationship Id="rId5" Type="http://schemas.openxmlformats.org/officeDocument/2006/relationships/image" Target="../media/image184.jpeg"/><Relationship Id="rId15" Type="http://schemas.openxmlformats.org/officeDocument/2006/relationships/image" Target="../media/image191.png"/><Relationship Id="rId23" Type="http://schemas.openxmlformats.org/officeDocument/2006/relationships/image" Target="../media/image198.png"/><Relationship Id="rId10" Type="http://schemas.openxmlformats.org/officeDocument/2006/relationships/image" Target="../media/image26.png"/><Relationship Id="rId19" Type="http://schemas.openxmlformats.org/officeDocument/2006/relationships/image" Target="../media/image25.jpeg"/><Relationship Id="rId4" Type="http://schemas.openxmlformats.org/officeDocument/2006/relationships/image" Target="../media/image183.jpeg"/><Relationship Id="rId9" Type="http://schemas.openxmlformats.org/officeDocument/2006/relationships/image" Target="../media/image187.jpeg"/><Relationship Id="rId14" Type="http://schemas.openxmlformats.org/officeDocument/2006/relationships/image" Target="../media/image190.jpeg"/><Relationship Id="rId22" Type="http://schemas.openxmlformats.org/officeDocument/2006/relationships/image" Target="../media/image19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13" Type="http://schemas.openxmlformats.org/officeDocument/2006/relationships/image" Target="../media/image204.png"/><Relationship Id="rId18" Type="http://schemas.openxmlformats.org/officeDocument/2006/relationships/image" Target="../media/image208.png"/><Relationship Id="rId3" Type="http://schemas.openxmlformats.org/officeDocument/2006/relationships/image" Target="../media/image190.jpeg"/><Relationship Id="rId7" Type="http://schemas.openxmlformats.org/officeDocument/2006/relationships/image" Target="../media/image201.jpeg"/><Relationship Id="rId12" Type="http://schemas.openxmlformats.org/officeDocument/2006/relationships/image" Target="../media/image203.png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187.jpeg"/><Relationship Id="rId5" Type="http://schemas.openxmlformats.org/officeDocument/2006/relationships/image" Target="../media/image199.png"/><Relationship Id="rId15" Type="http://schemas.openxmlformats.org/officeDocument/2006/relationships/image" Target="../media/image206.jpeg"/><Relationship Id="rId10" Type="http://schemas.openxmlformats.org/officeDocument/2006/relationships/image" Target="../media/image202.png"/><Relationship Id="rId19" Type="http://schemas.openxmlformats.org/officeDocument/2006/relationships/image" Target="../media/image209.png"/><Relationship Id="rId4" Type="http://schemas.openxmlformats.org/officeDocument/2006/relationships/image" Target="../media/image98.png"/><Relationship Id="rId9" Type="http://schemas.openxmlformats.org/officeDocument/2006/relationships/image" Target="../media/image113.jpeg"/><Relationship Id="rId14" Type="http://schemas.openxmlformats.org/officeDocument/2006/relationships/image" Target="../media/image2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3.emf"/><Relationship Id="rId7" Type="http://schemas.openxmlformats.org/officeDocument/2006/relationships/image" Target="../media/image213.png"/><Relationship Id="rId12" Type="http://schemas.openxmlformats.org/officeDocument/2006/relationships/image" Target="../media/image218.gif"/><Relationship Id="rId17" Type="http://schemas.openxmlformats.org/officeDocument/2006/relationships/image" Target="../media/image22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jpe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jpe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7.png"/><Relationship Id="rId3" Type="http://schemas.openxmlformats.org/officeDocument/2006/relationships/image" Target="../media/image210.jpe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231.png"/><Relationship Id="rId5" Type="http://schemas.openxmlformats.org/officeDocument/2006/relationships/image" Target="../media/image91.png"/><Relationship Id="rId15" Type="http://schemas.openxmlformats.org/officeDocument/2006/relationships/image" Target="../media/image234.png"/><Relationship Id="rId10" Type="http://schemas.openxmlformats.org/officeDocument/2006/relationships/image" Target="../media/image230.png"/><Relationship Id="rId19" Type="http://schemas.openxmlformats.org/officeDocument/2006/relationships/image" Target="../media/image238.png"/><Relationship Id="rId4" Type="http://schemas.openxmlformats.org/officeDocument/2006/relationships/image" Target="../media/image226.png"/><Relationship Id="rId9" Type="http://schemas.openxmlformats.org/officeDocument/2006/relationships/image" Target="../media/image229.png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7.png"/><Relationship Id="rId18" Type="http://schemas.openxmlformats.org/officeDocument/2006/relationships/image" Target="../media/image250.png"/><Relationship Id="rId3" Type="http://schemas.openxmlformats.org/officeDocument/2006/relationships/image" Target="../media/image239.jpeg"/><Relationship Id="rId7" Type="http://schemas.openxmlformats.org/officeDocument/2006/relationships/image" Target="../media/image210.jpeg"/><Relationship Id="rId12" Type="http://schemas.openxmlformats.org/officeDocument/2006/relationships/image" Target="../media/image246.png"/><Relationship Id="rId17" Type="http://schemas.openxmlformats.org/officeDocument/2006/relationships/image" Target="../media/image22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.png"/><Relationship Id="rId11" Type="http://schemas.openxmlformats.org/officeDocument/2006/relationships/image" Target="../media/image238.png"/><Relationship Id="rId5" Type="http://schemas.openxmlformats.org/officeDocument/2006/relationships/image" Target="../media/image241.png"/><Relationship Id="rId15" Type="http://schemas.openxmlformats.org/officeDocument/2006/relationships/image" Target="../media/image224.png"/><Relationship Id="rId10" Type="http://schemas.openxmlformats.org/officeDocument/2006/relationships/image" Target="../media/image245.png"/><Relationship Id="rId19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44.png"/><Relationship Id="rId14" Type="http://schemas.openxmlformats.org/officeDocument/2006/relationships/image" Target="../media/image24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239.jpeg"/><Relationship Id="rId18" Type="http://schemas.openxmlformats.org/officeDocument/2006/relationships/image" Target="../media/image261.png"/><Relationship Id="rId3" Type="http://schemas.openxmlformats.org/officeDocument/2006/relationships/image" Target="../media/image210.jpeg"/><Relationship Id="rId21" Type="http://schemas.openxmlformats.org/officeDocument/2006/relationships/image" Target="../media/image264.png"/><Relationship Id="rId7" Type="http://schemas.openxmlformats.org/officeDocument/2006/relationships/image" Target="../media/image255.jpeg"/><Relationship Id="rId12" Type="http://schemas.openxmlformats.org/officeDocument/2006/relationships/image" Target="../media/image257.jpe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3.png"/><Relationship Id="rId20" Type="http://schemas.openxmlformats.org/officeDocument/2006/relationships/image" Target="../media/image26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4.png"/><Relationship Id="rId11" Type="http://schemas.openxmlformats.org/officeDocument/2006/relationships/image" Target="../media/image144.png"/><Relationship Id="rId5" Type="http://schemas.openxmlformats.org/officeDocument/2006/relationships/image" Target="../media/image253.png"/><Relationship Id="rId15" Type="http://schemas.openxmlformats.org/officeDocument/2006/relationships/image" Target="../media/image259.jpeg"/><Relationship Id="rId10" Type="http://schemas.openxmlformats.org/officeDocument/2006/relationships/image" Target="../media/image256.png"/><Relationship Id="rId19" Type="http://schemas.openxmlformats.org/officeDocument/2006/relationships/image" Target="../media/image262.png"/><Relationship Id="rId4" Type="http://schemas.openxmlformats.org/officeDocument/2006/relationships/image" Target="../media/image252.png"/><Relationship Id="rId9" Type="http://schemas.openxmlformats.org/officeDocument/2006/relationships/image" Target="../media/image136.jpeg"/><Relationship Id="rId14" Type="http://schemas.openxmlformats.org/officeDocument/2006/relationships/image" Target="../media/image258.jpeg"/><Relationship Id="rId22" Type="http://schemas.openxmlformats.org/officeDocument/2006/relationships/image" Target="../media/image2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18" Type="http://schemas.openxmlformats.org/officeDocument/2006/relationships/image" Target="../media/image136.jpeg"/><Relationship Id="rId3" Type="http://schemas.openxmlformats.org/officeDocument/2006/relationships/image" Target="../media/image210.jpeg"/><Relationship Id="rId7" Type="http://schemas.openxmlformats.org/officeDocument/2006/relationships/image" Target="../media/image269.png"/><Relationship Id="rId12" Type="http://schemas.openxmlformats.org/officeDocument/2006/relationships/image" Target="../media/image274.jpe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8.jpe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5" Type="http://schemas.openxmlformats.org/officeDocument/2006/relationships/image" Target="../media/image47.jpeg"/><Relationship Id="rId10" Type="http://schemas.openxmlformats.org/officeDocument/2006/relationships/image" Target="../media/image272.png"/><Relationship Id="rId19" Type="http://schemas.openxmlformats.org/officeDocument/2006/relationships/image" Target="../media/image11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cwatson/Desktop/TAG%20Tombstone/Unquote%202014.jpg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7.png"/><Relationship Id="rId3" Type="http://schemas.openxmlformats.org/officeDocument/2006/relationships/image" Target="../media/image210.jpeg"/><Relationship Id="rId7" Type="http://schemas.openxmlformats.org/officeDocument/2006/relationships/image" Target="../media/image282.png"/><Relationship Id="rId12" Type="http://schemas.openxmlformats.org/officeDocument/2006/relationships/image" Target="../media/image286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.png"/><Relationship Id="rId11" Type="http://schemas.openxmlformats.org/officeDocument/2006/relationships/image" Target="../media/image285.png"/><Relationship Id="rId5" Type="http://schemas.openxmlformats.org/officeDocument/2006/relationships/image" Target="../media/image280.jpe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4" Type="http://schemas.openxmlformats.org/officeDocument/2006/relationships/image" Target="../media/image279.png"/><Relationship Id="rId9" Type="http://schemas.openxmlformats.org/officeDocument/2006/relationships/image" Target="../media/image243.png"/><Relationship Id="rId14" Type="http://schemas.openxmlformats.org/officeDocument/2006/relationships/image" Target="../media/image28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emf"/><Relationship Id="rId13" Type="http://schemas.openxmlformats.org/officeDocument/2006/relationships/image" Target="../media/image300.png"/><Relationship Id="rId18" Type="http://schemas.openxmlformats.org/officeDocument/2006/relationships/image" Target="../media/image304.png"/><Relationship Id="rId3" Type="http://schemas.openxmlformats.org/officeDocument/2006/relationships/image" Target="../media/image210.jpe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28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0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5" Type="http://schemas.openxmlformats.org/officeDocument/2006/relationships/image" Target="../media/image302.jpeg"/><Relationship Id="rId10" Type="http://schemas.openxmlformats.org/officeDocument/2006/relationships/image" Target="../media/image297.png"/><Relationship Id="rId19" Type="http://schemas.openxmlformats.org/officeDocument/2006/relationships/image" Target="../media/image238.png"/><Relationship Id="rId4" Type="http://schemas.openxmlformats.org/officeDocument/2006/relationships/image" Target="../media/image291.jpeg"/><Relationship Id="rId9" Type="http://schemas.openxmlformats.org/officeDocument/2006/relationships/image" Target="../media/image296.jpeg"/><Relationship Id="rId14" Type="http://schemas.openxmlformats.org/officeDocument/2006/relationships/image" Target="../media/image30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jpeg"/><Relationship Id="rId13" Type="http://schemas.openxmlformats.org/officeDocument/2006/relationships/image" Target="../media/image271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12" Type="http://schemas.openxmlformats.org/officeDocument/2006/relationships/image" Target="../media/image314.jpeg"/><Relationship Id="rId17" Type="http://schemas.openxmlformats.org/officeDocument/2006/relationships/image" Target="../media/image317.jpeg"/><Relationship Id="rId2" Type="http://schemas.openxmlformats.org/officeDocument/2006/relationships/image" Target="../media/image210.jpeg"/><Relationship Id="rId16" Type="http://schemas.openxmlformats.org/officeDocument/2006/relationships/image" Target="../media/image3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11" Type="http://schemas.openxmlformats.org/officeDocument/2006/relationships/image" Target="../media/image313.jpeg"/><Relationship Id="rId5" Type="http://schemas.openxmlformats.org/officeDocument/2006/relationships/image" Target="../media/image307.gif"/><Relationship Id="rId15" Type="http://schemas.openxmlformats.org/officeDocument/2006/relationships/image" Target="../media/image291.jpe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jpeg"/><Relationship Id="rId14" Type="http://schemas.openxmlformats.org/officeDocument/2006/relationships/image" Target="../media/image3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3" Type="http://schemas.openxmlformats.org/officeDocument/2006/relationships/image" Target="../media/image210.jpeg"/><Relationship Id="rId7" Type="http://schemas.openxmlformats.org/officeDocument/2006/relationships/image" Target="../media/image220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9.jpeg"/><Relationship Id="rId11" Type="http://schemas.openxmlformats.org/officeDocument/2006/relationships/image" Target="../media/image321.jpeg"/><Relationship Id="rId5" Type="http://schemas.openxmlformats.org/officeDocument/2006/relationships/image" Target="../media/image319.png"/><Relationship Id="rId15" Type="http://schemas.openxmlformats.org/officeDocument/2006/relationships/image" Target="../media/image325.png"/><Relationship Id="rId10" Type="http://schemas.openxmlformats.org/officeDocument/2006/relationships/image" Target="../media/image146.jpeg"/><Relationship Id="rId4" Type="http://schemas.openxmlformats.org/officeDocument/2006/relationships/image" Target="../media/image318.png"/><Relationship Id="rId9" Type="http://schemas.openxmlformats.org/officeDocument/2006/relationships/image" Target="../media/image302.jpeg"/><Relationship Id="rId14" Type="http://schemas.openxmlformats.org/officeDocument/2006/relationships/image" Target="../media/image32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335.jpeg"/><Relationship Id="rId18" Type="http://schemas.openxmlformats.org/officeDocument/2006/relationships/image" Target="../media/image340.png"/><Relationship Id="rId3" Type="http://schemas.openxmlformats.org/officeDocument/2006/relationships/image" Target="../media/image210.jpeg"/><Relationship Id="rId7" Type="http://schemas.openxmlformats.org/officeDocument/2006/relationships/image" Target="../media/image117.png"/><Relationship Id="rId12" Type="http://schemas.openxmlformats.org/officeDocument/2006/relationships/image" Target="../media/image334.jpeg"/><Relationship Id="rId17" Type="http://schemas.openxmlformats.org/officeDocument/2006/relationships/image" Target="../media/image33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38.png"/><Relationship Id="rId20" Type="http://schemas.openxmlformats.org/officeDocument/2006/relationships/image" Target="../media/image3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9.jpeg"/><Relationship Id="rId11" Type="http://schemas.openxmlformats.org/officeDocument/2006/relationships/image" Target="../media/image333.png"/><Relationship Id="rId5" Type="http://schemas.openxmlformats.org/officeDocument/2006/relationships/image" Target="../media/image330.png"/><Relationship Id="rId15" Type="http://schemas.openxmlformats.org/officeDocument/2006/relationships/image" Target="../media/image337.png"/><Relationship Id="rId10" Type="http://schemas.openxmlformats.org/officeDocument/2006/relationships/image" Target="../media/image332.png"/><Relationship Id="rId19" Type="http://schemas.openxmlformats.org/officeDocument/2006/relationships/image" Target="../media/image341.png"/><Relationship Id="rId4" Type="http://schemas.openxmlformats.org/officeDocument/2006/relationships/image" Target="../media/image329.png"/><Relationship Id="rId9" Type="http://schemas.openxmlformats.org/officeDocument/2006/relationships/image" Target="../media/image331.jpeg"/><Relationship Id="rId14" Type="http://schemas.openxmlformats.org/officeDocument/2006/relationships/image" Target="../media/image33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346.png"/><Relationship Id="rId18" Type="http://schemas.openxmlformats.org/officeDocument/2006/relationships/image" Target="../media/image351.png"/><Relationship Id="rId3" Type="http://schemas.openxmlformats.org/officeDocument/2006/relationships/image" Target="../media/image239.jpeg"/><Relationship Id="rId21" Type="http://schemas.openxmlformats.org/officeDocument/2006/relationships/image" Target="../media/image3.emf"/><Relationship Id="rId7" Type="http://schemas.openxmlformats.org/officeDocument/2006/relationships/image" Target="../media/image117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49.png"/><Relationship Id="rId20" Type="http://schemas.openxmlformats.org/officeDocument/2006/relationships/image" Target="../media/image3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3.jpeg"/><Relationship Id="rId11" Type="http://schemas.openxmlformats.org/officeDocument/2006/relationships/image" Target="../media/image308.png"/><Relationship Id="rId5" Type="http://schemas.openxmlformats.org/officeDocument/2006/relationships/image" Target="../media/image212.png"/><Relationship Id="rId15" Type="http://schemas.openxmlformats.org/officeDocument/2006/relationships/image" Target="../media/image348.png"/><Relationship Id="rId10" Type="http://schemas.openxmlformats.org/officeDocument/2006/relationships/image" Target="../media/image210.jpeg"/><Relationship Id="rId19" Type="http://schemas.openxmlformats.org/officeDocument/2006/relationships/image" Target="../media/image352.png"/><Relationship Id="rId4" Type="http://schemas.openxmlformats.org/officeDocument/2006/relationships/image" Target="../media/image211.jpeg"/><Relationship Id="rId9" Type="http://schemas.openxmlformats.org/officeDocument/2006/relationships/image" Target="../media/image344.png"/><Relationship Id="rId14" Type="http://schemas.openxmlformats.org/officeDocument/2006/relationships/image" Target="../media/image3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47.jpeg"/><Relationship Id="rId18" Type="http://schemas.openxmlformats.org/officeDocument/2006/relationships/image" Target="../media/image363.jpeg"/><Relationship Id="rId3" Type="http://schemas.openxmlformats.org/officeDocument/2006/relationships/image" Target="../media/image239.jpeg"/><Relationship Id="rId21" Type="http://schemas.openxmlformats.org/officeDocument/2006/relationships/image" Target="../media/image366.png"/><Relationship Id="rId7" Type="http://schemas.openxmlformats.org/officeDocument/2006/relationships/image" Target="../media/image210.jpeg"/><Relationship Id="rId12" Type="http://schemas.openxmlformats.org/officeDocument/2006/relationships/image" Target="../media/image359.jpeg"/><Relationship Id="rId17" Type="http://schemas.openxmlformats.org/officeDocument/2006/relationships/image" Target="../media/image36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61.jpeg"/><Relationship Id="rId20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4.png"/><Relationship Id="rId11" Type="http://schemas.openxmlformats.org/officeDocument/2006/relationships/image" Target="../media/image358.png"/><Relationship Id="rId5" Type="http://schemas.openxmlformats.org/officeDocument/2006/relationships/image" Target="../media/image136.jpeg"/><Relationship Id="rId15" Type="http://schemas.openxmlformats.org/officeDocument/2006/relationships/image" Target="../media/image360.jpeg"/><Relationship Id="rId23" Type="http://schemas.openxmlformats.org/officeDocument/2006/relationships/image" Target="../media/image368.png"/><Relationship Id="rId10" Type="http://schemas.openxmlformats.org/officeDocument/2006/relationships/image" Target="../media/image357.png"/><Relationship Id="rId19" Type="http://schemas.openxmlformats.org/officeDocument/2006/relationships/image" Target="../media/image364.png"/><Relationship Id="rId4" Type="http://schemas.openxmlformats.org/officeDocument/2006/relationships/image" Target="../media/image117.png"/><Relationship Id="rId9" Type="http://schemas.openxmlformats.org/officeDocument/2006/relationships/image" Target="../media/image356.png"/><Relationship Id="rId14" Type="http://schemas.openxmlformats.org/officeDocument/2006/relationships/image" Target="../media/image277.jpeg"/><Relationship Id="rId22" Type="http://schemas.openxmlformats.org/officeDocument/2006/relationships/image" Target="../media/image3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6.png"/><Relationship Id="rId18" Type="http://schemas.openxmlformats.org/officeDocument/2006/relationships/image" Target="../media/image381.jpeg"/><Relationship Id="rId3" Type="http://schemas.openxmlformats.org/officeDocument/2006/relationships/image" Target="../media/image210.jpeg"/><Relationship Id="rId21" Type="http://schemas.openxmlformats.org/officeDocument/2006/relationships/image" Target="../media/image384.jpeg"/><Relationship Id="rId7" Type="http://schemas.openxmlformats.org/officeDocument/2006/relationships/image" Target="../media/image372.png"/><Relationship Id="rId12" Type="http://schemas.openxmlformats.org/officeDocument/2006/relationships/image" Target="../media/image375.jpeg"/><Relationship Id="rId17" Type="http://schemas.openxmlformats.org/officeDocument/2006/relationships/image" Target="../media/image380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1.png"/><Relationship Id="rId11" Type="http://schemas.openxmlformats.org/officeDocument/2006/relationships/image" Target="../media/image346.png"/><Relationship Id="rId5" Type="http://schemas.openxmlformats.org/officeDocument/2006/relationships/image" Target="../media/image370.png"/><Relationship Id="rId15" Type="http://schemas.openxmlformats.org/officeDocument/2006/relationships/image" Target="../media/image378.png"/><Relationship Id="rId10" Type="http://schemas.openxmlformats.org/officeDocument/2006/relationships/image" Target="../media/image239.jpeg"/><Relationship Id="rId19" Type="http://schemas.openxmlformats.org/officeDocument/2006/relationships/image" Target="../media/image382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Relationship Id="rId14" Type="http://schemas.openxmlformats.org/officeDocument/2006/relationships/image" Target="../media/image3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eg"/><Relationship Id="rId13" Type="http://schemas.openxmlformats.org/officeDocument/2006/relationships/image" Target="../media/image393.png"/><Relationship Id="rId18" Type="http://schemas.openxmlformats.org/officeDocument/2006/relationships/image" Target="../media/image350.png"/><Relationship Id="rId3" Type="http://schemas.openxmlformats.org/officeDocument/2006/relationships/image" Target="../media/image239.jpeg"/><Relationship Id="rId21" Type="http://schemas.openxmlformats.org/officeDocument/2006/relationships/image" Target="../media/image399.png"/><Relationship Id="rId7" Type="http://schemas.openxmlformats.org/officeDocument/2006/relationships/image" Target="../media/image388.jpeg"/><Relationship Id="rId12" Type="http://schemas.openxmlformats.org/officeDocument/2006/relationships/image" Target="../media/image392.jpeg"/><Relationship Id="rId17" Type="http://schemas.openxmlformats.org/officeDocument/2006/relationships/image" Target="../media/image39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96.png"/><Relationship Id="rId20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7.png"/><Relationship Id="rId11" Type="http://schemas.openxmlformats.org/officeDocument/2006/relationships/image" Target="../media/image391.jpeg"/><Relationship Id="rId5" Type="http://schemas.openxmlformats.org/officeDocument/2006/relationships/image" Target="../media/image386.gif"/><Relationship Id="rId15" Type="http://schemas.openxmlformats.org/officeDocument/2006/relationships/image" Target="../media/image395.png"/><Relationship Id="rId10" Type="http://schemas.openxmlformats.org/officeDocument/2006/relationships/image" Target="../media/image390.jpeg"/><Relationship Id="rId19" Type="http://schemas.openxmlformats.org/officeDocument/2006/relationships/image" Target="../media/image355.png"/><Relationship Id="rId4" Type="http://schemas.openxmlformats.org/officeDocument/2006/relationships/image" Target="../media/image385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Relationship Id="rId22" Type="http://schemas.openxmlformats.org/officeDocument/2006/relationships/image" Target="../media/image4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7.jpeg"/><Relationship Id="rId18" Type="http://schemas.openxmlformats.org/officeDocument/2006/relationships/image" Target="../media/image411.png"/><Relationship Id="rId3" Type="http://schemas.openxmlformats.org/officeDocument/2006/relationships/image" Target="../media/image239.jpeg"/><Relationship Id="rId21" Type="http://schemas.openxmlformats.org/officeDocument/2006/relationships/image" Target="../media/image414.jpeg"/><Relationship Id="rId7" Type="http://schemas.openxmlformats.org/officeDocument/2006/relationships/image" Target="../media/image402.png"/><Relationship Id="rId12" Type="http://schemas.openxmlformats.org/officeDocument/2006/relationships/image" Target="../media/image406.jpeg"/><Relationship Id="rId17" Type="http://schemas.openxmlformats.org/officeDocument/2006/relationships/image" Target="../media/image41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09.png"/><Relationship Id="rId20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jpeg"/><Relationship Id="rId11" Type="http://schemas.openxmlformats.org/officeDocument/2006/relationships/image" Target="../media/image399.png"/><Relationship Id="rId5" Type="http://schemas.openxmlformats.org/officeDocument/2006/relationships/image" Target="../media/image277.jpeg"/><Relationship Id="rId15" Type="http://schemas.openxmlformats.org/officeDocument/2006/relationships/image" Target="../media/image408.png"/><Relationship Id="rId10" Type="http://schemas.openxmlformats.org/officeDocument/2006/relationships/image" Target="../media/image405.png"/><Relationship Id="rId19" Type="http://schemas.openxmlformats.org/officeDocument/2006/relationships/image" Target="../media/image412.png"/><Relationship Id="rId4" Type="http://schemas.openxmlformats.org/officeDocument/2006/relationships/image" Target="../media/image401.jpeg"/><Relationship Id="rId9" Type="http://schemas.openxmlformats.org/officeDocument/2006/relationships/image" Target="../media/image404.png"/><Relationship Id="rId14" Type="http://schemas.openxmlformats.org/officeDocument/2006/relationships/image" Target="../media/image3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emf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gif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image" Target="../media/image342.png"/><Relationship Id="rId3" Type="http://schemas.openxmlformats.org/officeDocument/2006/relationships/image" Target="../media/image210.jpeg"/><Relationship Id="rId7" Type="http://schemas.openxmlformats.org/officeDocument/2006/relationships/image" Target="../media/image417.png"/><Relationship Id="rId12" Type="http://schemas.openxmlformats.org/officeDocument/2006/relationships/image" Target="../media/image101.png"/><Relationship Id="rId17" Type="http://schemas.openxmlformats.org/officeDocument/2006/relationships/image" Target="../media/image42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378.png"/><Relationship Id="rId5" Type="http://schemas.openxmlformats.org/officeDocument/2006/relationships/image" Target="../media/image416.png"/><Relationship Id="rId15" Type="http://schemas.openxmlformats.org/officeDocument/2006/relationships/image" Target="../media/image421.png"/><Relationship Id="rId10" Type="http://schemas.openxmlformats.org/officeDocument/2006/relationships/image" Target="../media/image419.emf"/><Relationship Id="rId4" Type="http://schemas.openxmlformats.org/officeDocument/2006/relationships/image" Target="../media/image415.png"/><Relationship Id="rId9" Type="http://schemas.openxmlformats.org/officeDocument/2006/relationships/image" Target="../media/image359.jpeg"/><Relationship Id="rId14" Type="http://schemas.openxmlformats.org/officeDocument/2006/relationships/image" Target="../media/image42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3" Type="http://schemas.openxmlformats.org/officeDocument/2006/relationships/image" Target="../media/image424.emf"/><Relationship Id="rId7" Type="http://schemas.openxmlformats.org/officeDocument/2006/relationships/image" Target="../media/image346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6.png"/><Relationship Id="rId11" Type="http://schemas.openxmlformats.org/officeDocument/2006/relationships/image" Target="../media/image430.jpeg"/><Relationship Id="rId5" Type="http://schemas.openxmlformats.org/officeDocument/2006/relationships/image" Target="../media/image210.jpeg"/><Relationship Id="rId15" Type="http://schemas.openxmlformats.org/officeDocument/2006/relationships/image" Target="../media/image3.emf"/><Relationship Id="rId10" Type="http://schemas.openxmlformats.org/officeDocument/2006/relationships/image" Target="../media/image429.png"/><Relationship Id="rId4" Type="http://schemas.openxmlformats.org/officeDocument/2006/relationships/image" Target="../media/image425.emf"/><Relationship Id="rId9" Type="http://schemas.openxmlformats.org/officeDocument/2006/relationships/image" Target="../media/image428.jpeg"/><Relationship Id="rId14" Type="http://schemas.openxmlformats.org/officeDocument/2006/relationships/image" Target="../media/image43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359.jpeg"/><Relationship Id="rId18" Type="http://schemas.openxmlformats.org/officeDocument/2006/relationships/image" Target="../media/image442.png"/><Relationship Id="rId3" Type="http://schemas.openxmlformats.org/officeDocument/2006/relationships/image" Target="../media/image434.png"/><Relationship Id="rId7" Type="http://schemas.openxmlformats.org/officeDocument/2006/relationships/image" Target="../media/image437.png"/><Relationship Id="rId12" Type="http://schemas.openxmlformats.org/officeDocument/2006/relationships/image" Target="../media/image439.png"/><Relationship Id="rId17" Type="http://schemas.openxmlformats.org/officeDocument/2006/relationships/image" Target="../media/image441.png"/><Relationship Id="rId2" Type="http://schemas.openxmlformats.org/officeDocument/2006/relationships/image" Target="../media/image210.jpeg"/><Relationship Id="rId16" Type="http://schemas.openxmlformats.org/officeDocument/2006/relationships/image" Target="../media/image44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6.png"/><Relationship Id="rId11" Type="http://schemas.openxmlformats.org/officeDocument/2006/relationships/image" Target="../media/image277.jpeg"/><Relationship Id="rId5" Type="http://schemas.openxmlformats.org/officeDocument/2006/relationships/image" Target="../media/image355.png"/><Relationship Id="rId15" Type="http://schemas.openxmlformats.org/officeDocument/2006/relationships/image" Target="../media/image399.png"/><Relationship Id="rId10" Type="http://schemas.openxmlformats.org/officeDocument/2006/relationships/image" Target="../media/image401.jpeg"/><Relationship Id="rId4" Type="http://schemas.openxmlformats.org/officeDocument/2006/relationships/image" Target="../media/image435.png"/><Relationship Id="rId9" Type="http://schemas.openxmlformats.org/officeDocument/2006/relationships/image" Target="../media/image239.jpeg"/><Relationship Id="rId14" Type="http://schemas.openxmlformats.org/officeDocument/2006/relationships/image" Target="../media/image3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3" Type="http://schemas.openxmlformats.org/officeDocument/2006/relationships/image" Target="../media/image443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jpeg"/><Relationship Id="rId2" Type="http://schemas.openxmlformats.org/officeDocument/2006/relationships/image" Target="../media/image210.jpeg"/><Relationship Id="rId16" Type="http://schemas.openxmlformats.org/officeDocument/2006/relationships/image" Target="../media/image45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10" Type="http://schemas.openxmlformats.org/officeDocument/2006/relationships/image" Target="../media/image450.png"/><Relationship Id="rId19" Type="http://schemas.openxmlformats.org/officeDocument/2006/relationships/image" Target="../media/image459.jpe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13" Type="http://schemas.openxmlformats.org/officeDocument/2006/relationships/image" Target="../media/image467.png"/><Relationship Id="rId3" Type="http://schemas.openxmlformats.org/officeDocument/2006/relationships/image" Target="../media/image355.png"/><Relationship Id="rId7" Type="http://schemas.openxmlformats.org/officeDocument/2006/relationships/image" Target="../media/image462.png"/><Relationship Id="rId12" Type="http://schemas.openxmlformats.org/officeDocument/2006/relationships/image" Target="../media/image414.jpeg"/><Relationship Id="rId17" Type="http://schemas.openxmlformats.org/officeDocument/2006/relationships/image" Target="../media/image471.png"/><Relationship Id="rId2" Type="http://schemas.openxmlformats.org/officeDocument/2006/relationships/image" Target="../media/image210.jpeg"/><Relationship Id="rId16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1.png"/><Relationship Id="rId11" Type="http://schemas.openxmlformats.org/officeDocument/2006/relationships/image" Target="../media/image466.png"/><Relationship Id="rId5" Type="http://schemas.openxmlformats.org/officeDocument/2006/relationships/image" Target="../media/image460.jpeg"/><Relationship Id="rId15" Type="http://schemas.openxmlformats.org/officeDocument/2006/relationships/image" Target="../media/image469.png"/><Relationship Id="rId10" Type="http://schemas.openxmlformats.org/officeDocument/2006/relationships/image" Target="../media/image465.png"/><Relationship Id="rId4" Type="http://schemas.openxmlformats.org/officeDocument/2006/relationships/image" Target="../media/image389.png"/><Relationship Id="rId9" Type="http://schemas.openxmlformats.org/officeDocument/2006/relationships/image" Target="../media/image464.png"/><Relationship Id="rId14" Type="http://schemas.openxmlformats.org/officeDocument/2006/relationships/image" Target="../media/image46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72.png"/><Relationship Id="rId7" Type="http://schemas.openxmlformats.org/officeDocument/2006/relationships/image" Target="../media/image470.png"/><Relationship Id="rId12" Type="http://schemas.openxmlformats.org/officeDocument/2006/relationships/image" Target="../media/image480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5.png"/><Relationship Id="rId11" Type="http://schemas.openxmlformats.org/officeDocument/2006/relationships/image" Target="../media/image479.jpeg"/><Relationship Id="rId5" Type="http://schemas.openxmlformats.org/officeDocument/2006/relationships/image" Target="../media/image474.png"/><Relationship Id="rId10" Type="http://schemas.openxmlformats.org/officeDocument/2006/relationships/image" Target="../media/image478.jpeg"/><Relationship Id="rId4" Type="http://schemas.openxmlformats.org/officeDocument/2006/relationships/image" Target="../media/image473.png"/><Relationship Id="rId9" Type="http://schemas.openxmlformats.org/officeDocument/2006/relationships/image" Target="../media/image47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13" Type="http://schemas.openxmlformats.org/officeDocument/2006/relationships/image" Target="../media/image359.jpeg"/><Relationship Id="rId18" Type="http://schemas.openxmlformats.org/officeDocument/2006/relationships/image" Target="../media/image3.emf"/><Relationship Id="rId3" Type="http://schemas.openxmlformats.org/officeDocument/2006/relationships/image" Target="../media/image210.jpeg"/><Relationship Id="rId7" Type="http://schemas.openxmlformats.org/officeDocument/2006/relationships/image" Target="../media/image485.gif"/><Relationship Id="rId12" Type="http://schemas.openxmlformats.org/officeDocument/2006/relationships/image" Target="../media/image489.jpeg"/><Relationship Id="rId17" Type="http://schemas.openxmlformats.org/officeDocument/2006/relationships/image" Target="../media/image493.jpeg"/><Relationship Id="rId2" Type="http://schemas.openxmlformats.org/officeDocument/2006/relationships/image" Target="../media/image481.png"/><Relationship Id="rId16" Type="http://schemas.openxmlformats.org/officeDocument/2006/relationships/image" Target="../media/image49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4.jpeg"/><Relationship Id="rId11" Type="http://schemas.openxmlformats.org/officeDocument/2006/relationships/image" Target="../media/image488.jpeg"/><Relationship Id="rId5" Type="http://schemas.openxmlformats.org/officeDocument/2006/relationships/image" Target="../media/image483.jpeg"/><Relationship Id="rId15" Type="http://schemas.openxmlformats.org/officeDocument/2006/relationships/image" Target="../media/image491.png"/><Relationship Id="rId10" Type="http://schemas.openxmlformats.org/officeDocument/2006/relationships/image" Target="../media/image487.jpeg"/><Relationship Id="rId4" Type="http://schemas.openxmlformats.org/officeDocument/2006/relationships/image" Target="../media/image482.jpeg"/><Relationship Id="rId9" Type="http://schemas.openxmlformats.org/officeDocument/2006/relationships/image" Target="../media/image486.png"/><Relationship Id="rId14" Type="http://schemas.openxmlformats.org/officeDocument/2006/relationships/image" Target="../media/image490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jpeg"/><Relationship Id="rId13" Type="http://schemas.openxmlformats.org/officeDocument/2006/relationships/image" Target="../media/image502.png"/><Relationship Id="rId18" Type="http://schemas.openxmlformats.org/officeDocument/2006/relationships/image" Target="../media/image506.jpeg"/><Relationship Id="rId3" Type="http://schemas.openxmlformats.org/officeDocument/2006/relationships/image" Target="../media/image494.jpeg"/><Relationship Id="rId21" Type="http://schemas.openxmlformats.org/officeDocument/2006/relationships/image" Target="../media/image509.jpeg"/><Relationship Id="rId7" Type="http://schemas.openxmlformats.org/officeDocument/2006/relationships/image" Target="../media/image497.jpeg"/><Relationship Id="rId12" Type="http://schemas.openxmlformats.org/officeDocument/2006/relationships/image" Target="../media/image501.jpeg"/><Relationship Id="rId17" Type="http://schemas.openxmlformats.org/officeDocument/2006/relationships/image" Target="../media/image505.jpeg"/><Relationship Id="rId2" Type="http://schemas.openxmlformats.org/officeDocument/2006/relationships/image" Target="../media/image239.jpeg"/><Relationship Id="rId16" Type="http://schemas.openxmlformats.org/officeDocument/2006/relationships/image" Target="../media/image414.jpeg"/><Relationship Id="rId20" Type="http://schemas.openxmlformats.org/officeDocument/2006/relationships/image" Target="../media/image50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9.jpeg"/><Relationship Id="rId11" Type="http://schemas.openxmlformats.org/officeDocument/2006/relationships/image" Target="../media/image500.jpeg"/><Relationship Id="rId5" Type="http://schemas.openxmlformats.org/officeDocument/2006/relationships/image" Target="../media/image496.jpeg"/><Relationship Id="rId15" Type="http://schemas.openxmlformats.org/officeDocument/2006/relationships/image" Target="../media/image504.jpeg"/><Relationship Id="rId10" Type="http://schemas.openxmlformats.org/officeDocument/2006/relationships/image" Target="../media/image499.jpeg"/><Relationship Id="rId19" Type="http://schemas.openxmlformats.org/officeDocument/2006/relationships/image" Target="../media/image507.jpeg"/><Relationship Id="rId4" Type="http://schemas.openxmlformats.org/officeDocument/2006/relationships/image" Target="../media/image495.jpeg"/><Relationship Id="rId9" Type="http://schemas.openxmlformats.org/officeDocument/2006/relationships/image" Target="../media/image498.jpeg"/><Relationship Id="rId14" Type="http://schemas.openxmlformats.org/officeDocument/2006/relationships/image" Target="../media/image50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jpeg"/><Relationship Id="rId13" Type="http://schemas.openxmlformats.org/officeDocument/2006/relationships/image" Target="../media/image518.jpeg"/><Relationship Id="rId18" Type="http://schemas.openxmlformats.org/officeDocument/2006/relationships/image" Target="../media/image523.jpeg"/><Relationship Id="rId3" Type="http://schemas.openxmlformats.org/officeDocument/2006/relationships/image" Target="../media/image360.jpeg"/><Relationship Id="rId7" Type="http://schemas.openxmlformats.org/officeDocument/2006/relationships/image" Target="../media/image513.png"/><Relationship Id="rId12" Type="http://schemas.openxmlformats.org/officeDocument/2006/relationships/image" Target="../media/image517.jpeg"/><Relationship Id="rId17" Type="http://schemas.openxmlformats.org/officeDocument/2006/relationships/image" Target="../media/image522.jpeg"/><Relationship Id="rId2" Type="http://schemas.openxmlformats.org/officeDocument/2006/relationships/image" Target="../media/image239.jpeg"/><Relationship Id="rId16" Type="http://schemas.openxmlformats.org/officeDocument/2006/relationships/image" Target="../media/image52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2.jpeg"/><Relationship Id="rId11" Type="http://schemas.openxmlformats.org/officeDocument/2006/relationships/image" Target="../media/image516.jpeg"/><Relationship Id="rId5" Type="http://schemas.openxmlformats.org/officeDocument/2006/relationships/image" Target="../media/image511.jpeg"/><Relationship Id="rId15" Type="http://schemas.openxmlformats.org/officeDocument/2006/relationships/image" Target="../media/image520.jpeg"/><Relationship Id="rId10" Type="http://schemas.openxmlformats.org/officeDocument/2006/relationships/image" Target="../media/image515.jpeg"/><Relationship Id="rId4" Type="http://schemas.openxmlformats.org/officeDocument/2006/relationships/image" Target="../media/image510.jpeg"/><Relationship Id="rId9" Type="http://schemas.openxmlformats.org/officeDocument/2006/relationships/image" Target="../media/image503.jpeg"/><Relationship Id="rId14" Type="http://schemas.openxmlformats.org/officeDocument/2006/relationships/image" Target="../media/image519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532.png"/><Relationship Id="rId18" Type="http://schemas.openxmlformats.org/officeDocument/2006/relationships/image" Target="../media/image537.jpeg"/><Relationship Id="rId3" Type="http://schemas.openxmlformats.org/officeDocument/2006/relationships/image" Target="../media/image524.png"/><Relationship Id="rId7" Type="http://schemas.openxmlformats.org/officeDocument/2006/relationships/image" Target="../media/image503.jpeg"/><Relationship Id="rId12" Type="http://schemas.openxmlformats.org/officeDocument/2006/relationships/image" Target="../media/image531.jpeg"/><Relationship Id="rId17" Type="http://schemas.openxmlformats.org/officeDocument/2006/relationships/image" Target="../media/image536.jpeg"/><Relationship Id="rId2" Type="http://schemas.openxmlformats.org/officeDocument/2006/relationships/image" Target="../media/image210.jpeg"/><Relationship Id="rId16" Type="http://schemas.openxmlformats.org/officeDocument/2006/relationships/image" Target="../media/image535.jpeg"/><Relationship Id="rId20" Type="http://schemas.openxmlformats.org/officeDocument/2006/relationships/image" Target="../media/image5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6.png"/><Relationship Id="rId11" Type="http://schemas.openxmlformats.org/officeDocument/2006/relationships/image" Target="../media/image530.jpeg"/><Relationship Id="rId5" Type="http://schemas.openxmlformats.org/officeDocument/2006/relationships/image" Target="../media/image239.jpeg"/><Relationship Id="rId15" Type="http://schemas.openxmlformats.org/officeDocument/2006/relationships/image" Target="../media/image534.jpeg"/><Relationship Id="rId10" Type="http://schemas.openxmlformats.org/officeDocument/2006/relationships/image" Target="../media/image529.jpeg"/><Relationship Id="rId19" Type="http://schemas.openxmlformats.org/officeDocument/2006/relationships/image" Target="../media/image538.png"/><Relationship Id="rId4" Type="http://schemas.openxmlformats.org/officeDocument/2006/relationships/image" Target="../media/image525.png"/><Relationship Id="rId9" Type="http://schemas.openxmlformats.org/officeDocument/2006/relationships/image" Target="../media/image528.jpeg"/><Relationship Id="rId14" Type="http://schemas.openxmlformats.org/officeDocument/2006/relationships/image" Target="../media/image53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25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jpe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jpeg"/><Relationship Id="rId13" Type="http://schemas.openxmlformats.org/officeDocument/2006/relationships/image" Target="../media/image550.png"/><Relationship Id="rId18" Type="http://schemas.openxmlformats.org/officeDocument/2006/relationships/image" Target="../media/image554.jpeg"/><Relationship Id="rId3" Type="http://schemas.openxmlformats.org/officeDocument/2006/relationships/image" Target="../media/image540.jpeg"/><Relationship Id="rId7" Type="http://schemas.openxmlformats.org/officeDocument/2006/relationships/image" Target="../media/image544.jpeg"/><Relationship Id="rId12" Type="http://schemas.openxmlformats.org/officeDocument/2006/relationships/image" Target="../media/image549.jpeg"/><Relationship Id="rId17" Type="http://schemas.openxmlformats.org/officeDocument/2006/relationships/image" Target="../media/image553.jpeg"/><Relationship Id="rId2" Type="http://schemas.openxmlformats.org/officeDocument/2006/relationships/image" Target="../media/image239.jpeg"/><Relationship Id="rId16" Type="http://schemas.openxmlformats.org/officeDocument/2006/relationships/image" Target="../media/image5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3.jpeg"/><Relationship Id="rId11" Type="http://schemas.openxmlformats.org/officeDocument/2006/relationships/image" Target="../media/image548.jpeg"/><Relationship Id="rId5" Type="http://schemas.openxmlformats.org/officeDocument/2006/relationships/image" Target="../media/image542.jpeg"/><Relationship Id="rId15" Type="http://schemas.openxmlformats.org/officeDocument/2006/relationships/image" Target="../media/image552.jpeg"/><Relationship Id="rId10" Type="http://schemas.openxmlformats.org/officeDocument/2006/relationships/image" Target="../media/image547.jpeg"/><Relationship Id="rId19" Type="http://schemas.openxmlformats.org/officeDocument/2006/relationships/image" Target="../media/image555.jpeg"/><Relationship Id="rId4" Type="http://schemas.openxmlformats.org/officeDocument/2006/relationships/image" Target="../media/image541.jpeg"/><Relationship Id="rId9" Type="http://schemas.openxmlformats.org/officeDocument/2006/relationships/image" Target="../media/image546.jpeg"/><Relationship Id="rId14" Type="http://schemas.openxmlformats.org/officeDocument/2006/relationships/image" Target="../media/image5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jpeg"/><Relationship Id="rId7" Type="http://schemas.openxmlformats.org/officeDocument/2006/relationships/image" Target="../media/image557.jpeg"/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6.png"/><Relationship Id="rId5" Type="http://schemas.openxmlformats.org/officeDocument/2006/relationships/image" Target="../media/image155.jpeg"/><Relationship Id="rId4" Type="http://schemas.openxmlformats.org/officeDocument/2006/relationships/image" Target="../media/image55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jpeg"/><Relationship Id="rId13" Type="http://schemas.openxmlformats.org/officeDocument/2006/relationships/image" Target="../media/image567.jpeg"/><Relationship Id="rId3" Type="http://schemas.openxmlformats.org/officeDocument/2006/relationships/image" Target="../media/image558.jpeg"/><Relationship Id="rId7" Type="http://schemas.openxmlformats.org/officeDocument/2006/relationships/image" Target="../media/image562.jpeg"/><Relationship Id="rId12" Type="http://schemas.openxmlformats.org/officeDocument/2006/relationships/image" Target="../media/image566.jpeg"/><Relationship Id="rId2" Type="http://schemas.openxmlformats.org/officeDocument/2006/relationships/image" Target="../media/image239.jpeg"/><Relationship Id="rId16" Type="http://schemas.openxmlformats.org/officeDocument/2006/relationships/image" Target="../media/image5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1.jpeg"/><Relationship Id="rId11" Type="http://schemas.openxmlformats.org/officeDocument/2006/relationships/image" Target="../media/image565.jpeg"/><Relationship Id="rId5" Type="http://schemas.openxmlformats.org/officeDocument/2006/relationships/image" Target="../media/image560.jpeg"/><Relationship Id="rId15" Type="http://schemas.openxmlformats.org/officeDocument/2006/relationships/image" Target="../media/image3.emf"/><Relationship Id="rId10" Type="http://schemas.openxmlformats.org/officeDocument/2006/relationships/image" Target="../media/image564.jpeg"/><Relationship Id="rId4" Type="http://schemas.openxmlformats.org/officeDocument/2006/relationships/image" Target="../media/image559.jpeg"/><Relationship Id="rId9" Type="http://schemas.openxmlformats.org/officeDocument/2006/relationships/image" Target="../media/image477.jpeg"/><Relationship Id="rId14" Type="http://schemas.openxmlformats.org/officeDocument/2006/relationships/image" Target="../media/image56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jpeg"/><Relationship Id="rId13" Type="http://schemas.openxmlformats.org/officeDocument/2006/relationships/image" Target="../media/image580.png"/><Relationship Id="rId18" Type="http://schemas.openxmlformats.org/officeDocument/2006/relationships/image" Target="../media/image585.jpeg"/><Relationship Id="rId3" Type="http://schemas.openxmlformats.org/officeDocument/2006/relationships/image" Target="../media/image570.png"/><Relationship Id="rId21" Type="http://schemas.openxmlformats.org/officeDocument/2006/relationships/image" Target="../media/image551.jpeg"/><Relationship Id="rId7" Type="http://schemas.openxmlformats.org/officeDocument/2006/relationships/image" Target="../media/image574.jpeg"/><Relationship Id="rId12" Type="http://schemas.openxmlformats.org/officeDocument/2006/relationships/image" Target="../media/image579.jpeg"/><Relationship Id="rId17" Type="http://schemas.openxmlformats.org/officeDocument/2006/relationships/image" Target="../media/image584.jpeg"/><Relationship Id="rId2" Type="http://schemas.openxmlformats.org/officeDocument/2006/relationships/image" Target="../media/image239.jpeg"/><Relationship Id="rId16" Type="http://schemas.openxmlformats.org/officeDocument/2006/relationships/image" Target="../media/image583.jpeg"/><Relationship Id="rId20" Type="http://schemas.openxmlformats.org/officeDocument/2006/relationships/image" Target="../media/image5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3.jpeg"/><Relationship Id="rId11" Type="http://schemas.openxmlformats.org/officeDocument/2006/relationships/image" Target="../media/image578.jpeg"/><Relationship Id="rId5" Type="http://schemas.openxmlformats.org/officeDocument/2006/relationships/image" Target="../media/image572.jpeg"/><Relationship Id="rId15" Type="http://schemas.openxmlformats.org/officeDocument/2006/relationships/image" Target="../media/image582.jpeg"/><Relationship Id="rId10" Type="http://schemas.openxmlformats.org/officeDocument/2006/relationships/image" Target="../media/image577.jpeg"/><Relationship Id="rId19" Type="http://schemas.openxmlformats.org/officeDocument/2006/relationships/image" Target="../media/image586.jpeg"/><Relationship Id="rId4" Type="http://schemas.openxmlformats.org/officeDocument/2006/relationships/image" Target="../media/image571.jpeg"/><Relationship Id="rId9" Type="http://schemas.openxmlformats.org/officeDocument/2006/relationships/image" Target="../media/image576.jpeg"/><Relationship Id="rId14" Type="http://schemas.openxmlformats.org/officeDocument/2006/relationships/image" Target="../media/image581.jpeg"/><Relationship Id="rId22" Type="http://schemas.openxmlformats.org/officeDocument/2006/relationships/image" Target="../media/image58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jpeg"/><Relationship Id="rId13" Type="http://schemas.openxmlformats.org/officeDocument/2006/relationships/image" Target="../media/image598.jpeg"/><Relationship Id="rId18" Type="http://schemas.openxmlformats.org/officeDocument/2006/relationships/image" Target="../media/image603.jpeg"/><Relationship Id="rId3" Type="http://schemas.openxmlformats.org/officeDocument/2006/relationships/image" Target="../media/image589.jpeg"/><Relationship Id="rId7" Type="http://schemas.openxmlformats.org/officeDocument/2006/relationships/image" Target="../media/image592.jpeg"/><Relationship Id="rId12" Type="http://schemas.openxmlformats.org/officeDocument/2006/relationships/image" Target="../media/image597.jpeg"/><Relationship Id="rId17" Type="http://schemas.openxmlformats.org/officeDocument/2006/relationships/image" Target="../media/image602.png"/><Relationship Id="rId2" Type="http://schemas.openxmlformats.org/officeDocument/2006/relationships/image" Target="../media/image239.jpeg"/><Relationship Id="rId16" Type="http://schemas.openxmlformats.org/officeDocument/2006/relationships/image" Target="../media/image601.jpeg"/><Relationship Id="rId20" Type="http://schemas.openxmlformats.org/officeDocument/2006/relationships/image" Target="../media/image60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1.jpeg"/><Relationship Id="rId11" Type="http://schemas.openxmlformats.org/officeDocument/2006/relationships/image" Target="../media/image596.jpeg"/><Relationship Id="rId5" Type="http://schemas.openxmlformats.org/officeDocument/2006/relationships/image" Target="../media/image497.jpeg"/><Relationship Id="rId15" Type="http://schemas.openxmlformats.org/officeDocument/2006/relationships/image" Target="../media/image600.jpeg"/><Relationship Id="rId10" Type="http://schemas.openxmlformats.org/officeDocument/2006/relationships/image" Target="../media/image595.png"/><Relationship Id="rId19" Type="http://schemas.openxmlformats.org/officeDocument/2006/relationships/image" Target="../media/image604.jpeg"/><Relationship Id="rId4" Type="http://schemas.openxmlformats.org/officeDocument/2006/relationships/image" Target="../media/image590.jpeg"/><Relationship Id="rId9" Type="http://schemas.openxmlformats.org/officeDocument/2006/relationships/image" Target="../media/image594.png"/><Relationship Id="rId14" Type="http://schemas.openxmlformats.org/officeDocument/2006/relationships/image" Target="../media/image599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jpeg"/><Relationship Id="rId13" Type="http://schemas.openxmlformats.org/officeDocument/2006/relationships/image" Target="../media/image616.jpeg"/><Relationship Id="rId18" Type="http://schemas.openxmlformats.org/officeDocument/2006/relationships/image" Target="../media/image620.jpeg"/><Relationship Id="rId3" Type="http://schemas.openxmlformats.org/officeDocument/2006/relationships/image" Target="../media/image606.jpeg"/><Relationship Id="rId7" Type="http://schemas.openxmlformats.org/officeDocument/2006/relationships/image" Target="../media/image610.jpeg"/><Relationship Id="rId12" Type="http://schemas.openxmlformats.org/officeDocument/2006/relationships/image" Target="../media/image615.jpeg"/><Relationship Id="rId17" Type="http://schemas.openxmlformats.org/officeDocument/2006/relationships/image" Target="../media/image619.jpeg"/><Relationship Id="rId2" Type="http://schemas.openxmlformats.org/officeDocument/2006/relationships/image" Target="../media/image239.jpeg"/><Relationship Id="rId16" Type="http://schemas.openxmlformats.org/officeDocument/2006/relationships/image" Target="../media/image6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9.jpeg"/><Relationship Id="rId11" Type="http://schemas.openxmlformats.org/officeDocument/2006/relationships/image" Target="../media/image614.jpeg"/><Relationship Id="rId5" Type="http://schemas.openxmlformats.org/officeDocument/2006/relationships/image" Target="../media/image608.jpeg"/><Relationship Id="rId15" Type="http://schemas.openxmlformats.org/officeDocument/2006/relationships/image" Target="../media/image617.jpeg"/><Relationship Id="rId10" Type="http://schemas.openxmlformats.org/officeDocument/2006/relationships/image" Target="../media/image613.jpeg"/><Relationship Id="rId4" Type="http://schemas.openxmlformats.org/officeDocument/2006/relationships/image" Target="../media/image607.png"/><Relationship Id="rId9" Type="http://schemas.openxmlformats.org/officeDocument/2006/relationships/image" Target="../media/image612.jpeg"/><Relationship Id="rId14" Type="http://schemas.openxmlformats.org/officeDocument/2006/relationships/image" Target="../media/image54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13" Type="http://schemas.openxmlformats.org/officeDocument/2006/relationships/image" Target="../media/image401.jpeg"/><Relationship Id="rId3" Type="http://schemas.openxmlformats.org/officeDocument/2006/relationships/image" Target="../media/image621.jpeg"/><Relationship Id="rId7" Type="http://schemas.openxmlformats.org/officeDocument/2006/relationships/image" Target="../media/image625.png"/><Relationship Id="rId12" Type="http://schemas.openxmlformats.org/officeDocument/2006/relationships/image" Target="../media/image630.jpeg"/><Relationship Id="rId17" Type="http://schemas.openxmlformats.org/officeDocument/2006/relationships/image" Target="../media/image634.png"/><Relationship Id="rId2" Type="http://schemas.openxmlformats.org/officeDocument/2006/relationships/image" Target="../media/image239.jpeg"/><Relationship Id="rId16" Type="http://schemas.openxmlformats.org/officeDocument/2006/relationships/image" Target="../media/image63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4.jpeg"/><Relationship Id="rId11" Type="http://schemas.openxmlformats.org/officeDocument/2006/relationships/image" Target="../media/image629.jpeg"/><Relationship Id="rId5" Type="http://schemas.openxmlformats.org/officeDocument/2006/relationships/image" Target="../media/image623.jpeg"/><Relationship Id="rId15" Type="http://schemas.openxmlformats.org/officeDocument/2006/relationships/image" Target="../media/image632.jpeg"/><Relationship Id="rId10" Type="http://schemas.openxmlformats.org/officeDocument/2006/relationships/image" Target="../media/image628.jpeg"/><Relationship Id="rId4" Type="http://schemas.openxmlformats.org/officeDocument/2006/relationships/image" Target="../media/image622.jpeg"/><Relationship Id="rId9" Type="http://schemas.openxmlformats.org/officeDocument/2006/relationships/image" Target="../media/image627.png"/><Relationship Id="rId14" Type="http://schemas.openxmlformats.org/officeDocument/2006/relationships/image" Target="../media/image6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jpeg"/><Relationship Id="rId13" Type="http://schemas.openxmlformats.org/officeDocument/2006/relationships/image" Target="../media/image643.jpeg"/><Relationship Id="rId18" Type="http://schemas.openxmlformats.org/officeDocument/2006/relationships/image" Target="../media/image648.jpeg"/><Relationship Id="rId3" Type="http://schemas.openxmlformats.org/officeDocument/2006/relationships/image" Target="../media/image635.jpeg"/><Relationship Id="rId7" Type="http://schemas.openxmlformats.org/officeDocument/2006/relationships/image" Target="../media/image638.png"/><Relationship Id="rId12" Type="http://schemas.openxmlformats.org/officeDocument/2006/relationships/image" Target="../media/image642.jpeg"/><Relationship Id="rId17" Type="http://schemas.openxmlformats.org/officeDocument/2006/relationships/image" Target="../media/image647.jpeg"/><Relationship Id="rId2" Type="http://schemas.openxmlformats.org/officeDocument/2006/relationships/image" Target="../media/image239.jpeg"/><Relationship Id="rId16" Type="http://schemas.openxmlformats.org/officeDocument/2006/relationships/image" Target="../media/image6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7.jpeg"/><Relationship Id="rId11" Type="http://schemas.openxmlformats.org/officeDocument/2006/relationships/image" Target="../media/image641.jpeg"/><Relationship Id="rId5" Type="http://schemas.openxmlformats.org/officeDocument/2006/relationships/image" Target="../media/image613.jpeg"/><Relationship Id="rId15" Type="http://schemas.openxmlformats.org/officeDocument/2006/relationships/image" Target="../media/image645.jpeg"/><Relationship Id="rId10" Type="http://schemas.openxmlformats.org/officeDocument/2006/relationships/image" Target="../media/image640.jpeg"/><Relationship Id="rId19" Type="http://schemas.openxmlformats.org/officeDocument/2006/relationships/image" Target="../media/image649.jpeg"/><Relationship Id="rId4" Type="http://schemas.openxmlformats.org/officeDocument/2006/relationships/image" Target="../media/image636.jpeg"/><Relationship Id="rId9" Type="http://schemas.openxmlformats.org/officeDocument/2006/relationships/image" Target="../media/image470.png"/><Relationship Id="rId14" Type="http://schemas.openxmlformats.org/officeDocument/2006/relationships/image" Target="../media/image644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jpeg"/><Relationship Id="rId13" Type="http://schemas.openxmlformats.org/officeDocument/2006/relationships/image" Target="../media/image660.jpeg"/><Relationship Id="rId18" Type="http://schemas.openxmlformats.org/officeDocument/2006/relationships/image" Target="../media/image663.jpeg"/><Relationship Id="rId3" Type="http://schemas.openxmlformats.org/officeDocument/2006/relationships/image" Target="../media/image650.jpeg"/><Relationship Id="rId7" Type="http://schemas.openxmlformats.org/officeDocument/2006/relationships/image" Target="../media/image654.jpeg"/><Relationship Id="rId12" Type="http://schemas.openxmlformats.org/officeDocument/2006/relationships/image" Target="../media/image659.jpeg"/><Relationship Id="rId17" Type="http://schemas.openxmlformats.org/officeDocument/2006/relationships/image" Target="../media/image662.jpeg"/><Relationship Id="rId2" Type="http://schemas.openxmlformats.org/officeDocument/2006/relationships/image" Target="../media/image239.jpeg"/><Relationship Id="rId16" Type="http://schemas.openxmlformats.org/officeDocument/2006/relationships/hyperlink" Target="http://www.google.co.uk/imgres?q=vitruvian+private+equity&amp;um=1&amp;hl=en&amp;biw=1680&amp;bih=853&amp;tbm=isch&amp;tbnid=RIT1AhBGaifK5M:&amp;imgrefurl=http://en.wikipedia.org/wiki/Vitruvian_Partners&amp;docid=XAKcOy2cF_v7XM&amp;imgurl=http://upload.wikimedia.org/wikipedia/en/thumb/7/7a/Vitruvian_Partners_logo.png/190px-Vitruvian_Partners_logo.png&amp;w=190&amp;h=87&amp;ei=uFIyT67SINCAsgLL9eSLBw&amp;zoom=1&amp;iact=rc&amp;dur=0&amp;sig=105948579811820506116&amp;page=2&amp;tbnh=69&amp;tbnw=152&amp;start=29&amp;ndsp=37&amp;ved=1t:429,r:23,s:29&amp;tx=102&amp;ty=7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3.jpeg"/><Relationship Id="rId11" Type="http://schemas.openxmlformats.org/officeDocument/2006/relationships/image" Target="../media/image658.jpeg"/><Relationship Id="rId5" Type="http://schemas.openxmlformats.org/officeDocument/2006/relationships/image" Target="../media/image652.png"/><Relationship Id="rId15" Type="http://schemas.openxmlformats.org/officeDocument/2006/relationships/image" Target="../media/image661.gif"/><Relationship Id="rId10" Type="http://schemas.openxmlformats.org/officeDocument/2006/relationships/image" Target="../media/image657.jpeg"/><Relationship Id="rId19" Type="http://schemas.openxmlformats.org/officeDocument/2006/relationships/image" Target="../media/image664.jpeg"/><Relationship Id="rId4" Type="http://schemas.openxmlformats.org/officeDocument/2006/relationships/image" Target="../media/image651.jpeg"/><Relationship Id="rId9" Type="http://schemas.openxmlformats.org/officeDocument/2006/relationships/image" Target="../media/image656.jpeg"/><Relationship Id="rId14" Type="http://schemas.openxmlformats.org/officeDocument/2006/relationships/image" Target="../media/image54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png"/><Relationship Id="rId13" Type="http://schemas.openxmlformats.org/officeDocument/2006/relationships/image" Target="../media/image673.jpeg"/><Relationship Id="rId3" Type="http://schemas.openxmlformats.org/officeDocument/2006/relationships/image" Target="../media/image665.png"/><Relationship Id="rId7" Type="http://schemas.openxmlformats.org/officeDocument/2006/relationships/image" Target="../media/image669.jpeg"/><Relationship Id="rId12" Type="http://schemas.openxmlformats.org/officeDocument/2006/relationships/image" Target="../media/image350.png"/><Relationship Id="rId17" Type="http://schemas.openxmlformats.org/officeDocument/2006/relationships/image" Target="../media/image677.jpeg"/><Relationship Id="rId2" Type="http://schemas.openxmlformats.org/officeDocument/2006/relationships/image" Target="../media/image239.jpeg"/><Relationship Id="rId16" Type="http://schemas.openxmlformats.org/officeDocument/2006/relationships/image" Target="../media/image67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8.jpeg"/><Relationship Id="rId11" Type="http://schemas.openxmlformats.org/officeDocument/2006/relationships/image" Target="../media/image672.png"/><Relationship Id="rId5" Type="http://schemas.openxmlformats.org/officeDocument/2006/relationships/image" Target="../media/image667.jpeg"/><Relationship Id="rId15" Type="http://schemas.openxmlformats.org/officeDocument/2006/relationships/image" Target="../media/image675.jpeg"/><Relationship Id="rId10" Type="http://schemas.openxmlformats.org/officeDocument/2006/relationships/image" Target="../media/image671.png"/><Relationship Id="rId4" Type="http://schemas.openxmlformats.org/officeDocument/2006/relationships/image" Target="../media/image666.gif"/><Relationship Id="rId9" Type="http://schemas.openxmlformats.org/officeDocument/2006/relationships/image" Target="../media/image670.png"/><Relationship Id="rId14" Type="http://schemas.openxmlformats.org/officeDocument/2006/relationships/image" Target="../media/image6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eg"/><Relationship Id="rId18" Type="http://schemas.openxmlformats.org/officeDocument/2006/relationships/image" Target="../media/image69.png"/><Relationship Id="rId3" Type="http://schemas.openxmlformats.org/officeDocument/2006/relationships/image" Target="../media/image25.jpeg"/><Relationship Id="rId21" Type="http://schemas.openxmlformats.org/officeDocument/2006/relationships/image" Target="../media/image72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g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7.jpe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gif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jpeg"/><Relationship Id="rId3" Type="http://schemas.openxmlformats.org/officeDocument/2006/relationships/image" Target="../media/image678.jpeg"/><Relationship Id="rId7" Type="http://schemas.openxmlformats.org/officeDocument/2006/relationships/image" Target="../media/image682.png"/><Relationship Id="rId12" Type="http://schemas.openxmlformats.org/officeDocument/2006/relationships/image" Target="../media/image687.jpeg"/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1.jpeg"/><Relationship Id="rId11" Type="http://schemas.openxmlformats.org/officeDocument/2006/relationships/image" Target="../media/image686.jpeg"/><Relationship Id="rId5" Type="http://schemas.openxmlformats.org/officeDocument/2006/relationships/image" Target="../media/image680.jpeg"/><Relationship Id="rId10" Type="http://schemas.openxmlformats.org/officeDocument/2006/relationships/image" Target="../media/image685.jpeg"/><Relationship Id="rId4" Type="http://schemas.openxmlformats.org/officeDocument/2006/relationships/image" Target="../media/image679.jpeg"/><Relationship Id="rId9" Type="http://schemas.openxmlformats.org/officeDocument/2006/relationships/image" Target="../media/image68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47.jpeg"/><Relationship Id="rId18" Type="http://schemas.openxmlformats.org/officeDocument/2006/relationships/image" Target="../media/image88.png"/><Relationship Id="rId3" Type="http://schemas.openxmlformats.org/officeDocument/2006/relationships/image" Target="../media/image25.jpeg"/><Relationship Id="rId7" Type="http://schemas.openxmlformats.org/officeDocument/2006/relationships/image" Target="../media/image78.jpeg"/><Relationship Id="rId12" Type="http://schemas.openxmlformats.org/officeDocument/2006/relationships/image" Target="../media/image83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jpe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image" Target="../media/image82.jpe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1.jpeg"/><Relationship Id="rId19" Type="http://schemas.openxmlformats.org/officeDocument/2006/relationships/image" Target="../media/image89.png"/><Relationship Id="rId4" Type="http://schemas.openxmlformats.org/officeDocument/2006/relationships/image" Target="../media/image75.png"/><Relationship Id="rId9" Type="http://schemas.openxmlformats.org/officeDocument/2006/relationships/image" Target="../media/image80.jpeg"/><Relationship Id="rId1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4.png"/><Relationship Id="rId3" Type="http://schemas.openxmlformats.org/officeDocument/2006/relationships/image" Target="../media/image25.jpeg"/><Relationship Id="rId21" Type="http://schemas.openxmlformats.org/officeDocument/2006/relationships/image" Target="../media/image107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7.jpe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7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25.jpeg"/><Relationship Id="rId7" Type="http://schemas.openxmlformats.org/officeDocument/2006/relationships/image" Target="../media/image110.png"/><Relationship Id="rId12" Type="http://schemas.openxmlformats.org/officeDocument/2006/relationships/image" Target="../media/image115.jpe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9.png"/><Relationship Id="rId20" Type="http://schemas.openxmlformats.org/officeDocument/2006/relationships/image" Target="../media/image1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8.jpeg"/><Relationship Id="rId10" Type="http://schemas.openxmlformats.org/officeDocument/2006/relationships/image" Target="../media/image113.jpeg"/><Relationship Id="rId19" Type="http://schemas.openxmlformats.org/officeDocument/2006/relationships/image" Target="../media/image122.jpeg"/><Relationship Id="rId4" Type="http://schemas.openxmlformats.org/officeDocument/2006/relationships/image" Target="../media/image108.png"/><Relationship Id="rId9" Type="http://schemas.openxmlformats.org/officeDocument/2006/relationships/image" Target="../media/image112.jpeg"/><Relationship Id="rId1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92.png"/><Relationship Id="rId18" Type="http://schemas.openxmlformats.org/officeDocument/2006/relationships/image" Target="../media/image117.png"/><Relationship Id="rId3" Type="http://schemas.openxmlformats.org/officeDocument/2006/relationships/image" Target="../media/image124.jpeg"/><Relationship Id="rId21" Type="http://schemas.openxmlformats.org/officeDocument/2006/relationships/image" Target="../media/image104.png"/><Relationship Id="rId7" Type="http://schemas.openxmlformats.org/officeDocument/2006/relationships/image" Target="../media/image128.png"/><Relationship Id="rId12" Type="http://schemas.openxmlformats.org/officeDocument/2006/relationships/image" Target="../media/image39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4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jpeg"/><Relationship Id="rId11" Type="http://schemas.openxmlformats.org/officeDocument/2006/relationships/image" Target="../media/image131.png"/><Relationship Id="rId5" Type="http://schemas.openxmlformats.org/officeDocument/2006/relationships/image" Target="../media/image126.png"/><Relationship Id="rId15" Type="http://schemas.openxmlformats.org/officeDocument/2006/relationships/image" Target="../media/image133.jpeg"/><Relationship Id="rId23" Type="http://schemas.openxmlformats.org/officeDocument/2006/relationships/image" Target="../media/image138.png"/><Relationship Id="rId10" Type="http://schemas.openxmlformats.org/officeDocument/2006/relationships/image" Target="../media/image130.png"/><Relationship Id="rId19" Type="http://schemas.openxmlformats.org/officeDocument/2006/relationships/image" Target="../media/image136.jpeg"/><Relationship Id="rId4" Type="http://schemas.openxmlformats.org/officeDocument/2006/relationships/image" Target="../media/image125.jpe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Relationship Id="rId22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0"/>
          <p:cNvPicPr>
            <a:picLocks noGrp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"/>
            <a:ext cx="9904703" cy="6858002"/>
          </a:xfrm>
        </p:spPr>
      </p:pic>
      <p:sp>
        <p:nvSpPr>
          <p:cNvPr id="4" name="Date">
            <a:extLst>
              <a:ext uri="{FF2B5EF4-FFF2-40B4-BE49-F238E27FC236}">
                <a16:creationId xmlns:a16="http://schemas.microsoft.com/office/drawing/2014/main" id="{A7BBA76B-01F5-4100-8F71-7BCF3F58D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en-US" sz="2000" b="1" dirty="0"/>
              <a:t>Completed Deals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A0DEB92-4DE0-4BEE-A055-069414595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55070" y="1070976"/>
            <a:ext cx="9906001" cy="1608494"/>
          </a:xfrm>
        </p:spPr>
        <p:txBody>
          <a:bodyPr/>
          <a:lstStyle/>
          <a:p>
            <a:r>
              <a:rPr lang="en-US" sz="4400" dirty="0"/>
              <a:t>European Transaction SERVICES</a:t>
            </a:r>
          </a:p>
        </p:txBody>
      </p:sp>
      <p:sp>
        <p:nvSpPr>
          <p:cNvPr id="13" name="TextBox 28">
            <a:extLst/>
          </p:cNvPr>
          <p:cNvSpPr txBox="1"/>
          <p:nvPr/>
        </p:nvSpPr>
        <p:spPr>
          <a:xfrm>
            <a:off x="486381" y="6212503"/>
            <a:ext cx="460904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1500" b="1">
                <a:solidFill>
                  <a:schemeClr val="bg1"/>
                </a:solidFill>
              </a:rPr>
              <a:t>January 2019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22" name="A&amp;M Tax logo blue" descr="A sign on the side of a building&#10;&#10;Description generated with very high confidence" hidden="1">
            <a:extLst>
              <a:ext uri="{FF2B5EF4-FFF2-40B4-BE49-F238E27FC236}">
                <a16:creationId xmlns:a16="http://schemas.microsoft.com/office/drawing/2014/main" id="{0A7D0C10-C967-449D-87C6-6697305930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689" y="4974599"/>
            <a:ext cx="1398850" cy="1450940"/>
          </a:xfrm>
          <a:prstGeom prst="rect">
            <a:avLst/>
          </a:prstGeom>
        </p:spPr>
      </p:pic>
      <p:pic>
        <p:nvPicPr>
          <p:cNvPr id="21" name="A&amp;M Tax logo white" hidden="1">
            <a:extLst>
              <a:ext uri="{FF2B5EF4-FFF2-40B4-BE49-F238E27FC236}">
                <a16:creationId xmlns:a16="http://schemas.microsoft.com/office/drawing/2014/main" id="{3FA4F09F-5236-43FF-9E6E-9F654765AD4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902" y="4977472"/>
            <a:ext cx="1401852" cy="1452285"/>
          </a:xfrm>
          <a:prstGeom prst="rect">
            <a:avLst/>
          </a:prstGeom>
        </p:spPr>
      </p:pic>
      <p:pic>
        <p:nvPicPr>
          <p:cNvPr id="24" name="A&amp;M standard logo blue" hidden="1">
            <a:extLst>
              <a:ext uri="{FF2B5EF4-FFF2-40B4-BE49-F238E27FC236}">
                <a16:creationId xmlns:a16="http://schemas.microsoft.com/office/drawing/2014/main" id="{17881FDA-929E-40C5-8FB8-8A4C5C9592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828" y="4976293"/>
            <a:ext cx="1813102" cy="1436149"/>
          </a:xfrm>
          <a:prstGeom prst="rect">
            <a:avLst/>
          </a:prstGeom>
        </p:spPr>
      </p:pic>
      <p:pic>
        <p:nvPicPr>
          <p:cNvPr id="23" name="A&amp;M standard logo white">
            <a:extLst>
              <a:ext uri="{FF2B5EF4-FFF2-40B4-BE49-F238E27FC236}">
                <a16:creationId xmlns:a16="http://schemas.microsoft.com/office/drawing/2014/main" id="{3A0345ED-FEBD-49F4-90BB-45D5400E657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029" y="4950578"/>
            <a:ext cx="1876140" cy="1479179"/>
          </a:xfrm>
          <a:prstGeom prst="rect">
            <a:avLst/>
          </a:prstGeom>
        </p:spPr>
      </p:pic>
      <p:pic>
        <p:nvPicPr>
          <p:cNvPr id="16" name="A&amp;M Tax full logo white" hidden="1">
            <a:extLst>
              <a:ext uri="{FF2B5EF4-FFF2-40B4-BE49-F238E27FC236}">
                <a16:creationId xmlns:a16="http://schemas.microsoft.com/office/drawing/2014/main" id="{24FB5BD6-2843-4131-83B4-5F9467820D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006" y="2772202"/>
            <a:ext cx="1296788" cy="260874"/>
          </a:xfrm>
          <a:prstGeom prst="rect">
            <a:avLst/>
          </a:prstGeom>
        </p:spPr>
      </p:pic>
      <p:pic>
        <p:nvPicPr>
          <p:cNvPr id="20" name="A&amp;M standard full logo white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581A707-D04A-4987-85A2-71BB7AC6A1B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653" y="2754939"/>
            <a:ext cx="1792089" cy="1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3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D528DD4-6E61-440A-9F53-ECF7BE1F4D43}"/>
              </a:ext>
            </a:extLst>
          </p:cNvPr>
          <p:cNvGrpSpPr/>
          <p:nvPr/>
        </p:nvGrpSpPr>
        <p:grpSpPr>
          <a:xfrm>
            <a:off x="2736000" y="3528000"/>
            <a:ext cx="2066400" cy="2749169"/>
            <a:chOff x="7200000" y="3513600"/>
            <a:chExt cx="2066400" cy="2749169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57CE8F0-17C5-41F6-85A4-9CF117409EF2}"/>
                </a:ext>
              </a:extLst>
            </p:cNvPr>
            <p:cNvGrpSpPr/>
            <p:nvPr/>
          </p:nvGrpSpPr>
          <p:grpSpPr>
            <a:xfrm>
              <a:off x="7200000" y="3513600"/>
              <a:ext cx="2066400" cy="2749169"/>
              <a:chOff x="572315" y="504000"/>
              <a:chExt cx="2096455" cy="2749169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CEC9B7CD-FF3F-4C0F-B890-EF6ACBFBF0C5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6E71046C-5170-47A9-B2AF-FFCE74FFC287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579782D2-A254-4367-8789-AE71A1E9DB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204" name="TextBox 203">
                    <a:extLst>
                      <a:ext uri="{FF2B5EF4-FFF2-40B4-BE49-F238E27FC236}">
                        <a16:creationId xmlns:a16="http://schemas.microsoft.com/office/drawing/2014/main" id="{253AEE90-5155-4479-9C28-647C0C4D602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Retail</a:t>
                    </a:r>
                  </a:p>
                </p:txBody>
              </p:sp>
            </p:grpSp>
            <p:sp>
              <p:nvSpPr>
                <p:cNvPr id="202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AEAD9630-0CD9-4CC2-B255-5EECF4DD506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2AA13F93-FAAA-437A-AD2F-3FDF2F95D4D6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Majority interest in Esschert Design by Bolster Investment Partners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Apr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4CEC275E-834D-45BE-BBF2-E9BAB245A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8724" y="4102278"/>
              <a:ext cx="1178765" cy="435152"/>
            </a:xfrm>
            <a:prstGeom prst="rect">
              <a:avLst/>
            </a:prstGeom>
          </p:spPr>
        </p:pic>
        <p:pic>
          <p:nvPicPr>
            <p:cNvPr id="198" name="Picture 4" descr="Image result for esschert design logo">
              <a:extLst>
                <a:ext uri="{FF2B5EF4-FFF2-40B4-BE49-F238E27FC236}">
                  <a16:creationId xmlns:a16="http://schemas.microsoft.com/office/drawing/2014/main" id="{8EF98AF0-DAD7-4E72-9662-194251D89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863" y="4888337"/>
              <a:ext cx="663141" cy="64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4F954C7-D0BD-4366-BDAF-053AF183A016}"/>
              </a:ext>
            </a:extLst>
          </p:cNvPr>
          <p:cNvGrpSpPr/>
          <p:nvPr/>
        </p:nvGrpSpPr>
        <p:grpSpPr>
          <a:xfrm>
            <a:off x="4968000" y="3528000"/>
            <a:ext cx="2066400" cy="2749169"/>
            <a:chOff x="576000" y="3528000"/>
            <a:chExt cx="2066400" cy="2749169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FD996770-4E41-4C1F-A68E-11EE8C4BED3D}"/>
                </a:ext>
              </a:extLst>
            </p:cNvPr>
            <p:cNvGrpSpPr/>
            <p:nvPr/>
          </p:nvGrpSpPr>
          <p:grpSpPr>
            <a:xfrm>
              <a:off x="576000" y="3528000"/>
              <a:ext cx="2066400" cy="2749169"/>
              <a:chOff x="2772000" y="532800"/>
              <a:chExt cx="2066400" cy="2749169"/>
            </a:xfrm>
          </p:grpSpPr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F8204E57-927E-4327-B314-9E216F6D766B}"/>
                  </a:ext>
                </a:extLst>
              </p:cNvPr>
              <p:cNvGrpSpPr/>
              <p:nvPr/>
            </p:nvGrpSpPr>
            <p:grpSpPr>
              <a:xfrm>
                <a:off x="2772000" y="532800"/>
                <a:ext cx="2066400" cy="2749169"/>
                <a:chOff x="572315" y="504000"/>
                <a:chExt cx="2096455" cy="2749169"/>
              </a:xfrm>
            </p:grpSpPr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623F5B0A-DEA7-4E88-B4B1-B4F3A66004F4}"/>
                    </a:ext>
                  </a:extLst>
                </p:cNvPr>
                <p:cNvGrpSpPr/>
                <p:nvPr/>
              </p:nvGrpSpPr>
              <p:grpSpPr>
                <a:xfrm>
                  <a:off x="601200" y="504000"/>
                  <a:ext cx="2067570" cy="2749169"/>
                  <a:chOff x="7274499" y="396000"/>
                  <a:chExt cx="2067570" cy="2796585"/>
                </a:xfrm>
              </p:grpSpPr>
              <p:grpSp>
                <p:nvGrpSpPr>
                  <p:cNvPr id="213" name="Group 212">
                    <a:extLst>
                      <a:ext uri="{FF2B5EF4-FFF2-40B4-BE49-F238E27FC236}">
                        <a16:creationId xmlns:a16="http://schemas.microsoft.com/office/drawing/2014/main" id="{EFF5B23E-DF25-4A4B-81A0-87AB0CA5174B}"/>
                      </a:ext>
                    </a:extLst>
                  </p:cNvPr>
                  <p:cNvGrpSpPr/>
                  <p:nvPr/>
                </p:nvGrpSpPr>
                <p:grpSpPr>
                  <a:xfrm>
                    <a:off x="7274499" y="396000"/>
                    <a:ext cx="2067570" cy="2796585"/>
                    <a:chOff x="598014" y="502756"/>
                    <a:chExt cx="2067570" cy="2796585"/>
                  </a:xfrm>
                </p:grpSpPr>
                <p:pic>
                  <p:nvPicPr>
                    <p:cNvPr id="215" name="Picture 214">
                      <a:extLst>
                        <a:ext uri="{FF2B5EF4-FFF2-40B4-BE49-F238E27FC236}">
                          <a16:creationId xmlns:a16="http://schemas.microsoft.com/office/drawing/2014/main" id="{B390ABDF-5B4C-4D29-9077-B12B54D27C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8014" y="503067"/>
                      <a:ext cx="2028352" cy="279627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6" name="TextBox 215">
                      <a:extLst>
                        <a:ext uri="{FF2B5EF4-FFF2-40B4-BE49-F238E27FC236}">
                          <a16:creationId xmlns:a16="http://schemas.microsoft.com/office/drawing/2014/main" id="{536D787A-E885-45DA-AAC4-FBB5B05C4B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84" y="502756"/>
                      <a:ext cx="2032000" cy="4872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>
                        <a:spcBef>
                          <a:spcPct val="20000"/>
                        </a:spcBef>
                        <a:buClr>
                          <a:srgbClr val="646464"/>
                        </a:buClr>
                        <a:buSzPct val="100000"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Arial" charset="0"/>
                        </a:rPr>
                        <a:t>Insurance</a:t>
                      </a:r>
                    </a:p>
                  </p:txBody>
                </p:sp>
              </p:grpSp>
              <p:sp>
                <p:nvSpPr>
                  <p:cNvPr id="214" name="AutoShape 2" descr="Image result for montagu private equity">
                    <a:extLst>
                      <a:ext uri="{FF2B5EF4-FFF2-40B4-BE49-F238E27FC236}">
                        <a16:creationId xmlns:a16="http://schemas.microsoft.com/office/drawing/2014/main" id="{D9DE7332-8216-4914-8778-EAB9119195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305616" y="509161"/>
                    <a:ext cx="309782" cy="1619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/>
                  </a:p>
                </p:txBody>
              </p:sp>
            </p:grp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7C27CC5-5CA8-4D73-8747-A3233B1A3188}"/>
                    </a:ext>
                  </a:extLst>
                </p:cNvPr>
                <p:cNvSpPr txBox="1"/>
                <p:nvPr/>
              </p:nvSpPr>
              <p:spPr>
                <a:xfrm>
                  <a:off x="572315" y="863152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Acquisition of Wilby Limited by PIB Group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ts val="12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 and regulatory due diligence services</a:t>
                  </a: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Apr 2018</a:t>
                  </a: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210" name="Picture 2" descr="Image">
                <a:extLst>
                  <a:ext uri="{FF2B5EF4-FFF2-40B4-BE49-F238E27FC236}">
                    <a16:creationId xmlns:a16="http://schemas.microsoft.com/office/drawing/2014/main" id="{125DC266-0753-4D77-AB10-CB31CE0445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5091" y="2195400"/>
                <a:ext cx="433212" cy="433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7" name="Picture 10" descr="Carlyle_Group">
              <a:extLst>
                <a:ext uri="{FF2B5EF4-FFF2-40B4-BE49-F238E27FC236}">
                  <a16:creationId xmlns:a16="http://schemas.microsoft.com/office/drawing/2014/main" id="{3FBA1FD6-67EE-4216-8ECD-B33C3254A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80" y="3652718"/>
              <a:ext cx="2032000" cy="101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4" descr="PIB Insurance">
              <a:extLst>
                <a:ext uri="{FF2B5EF4-FFF2-40B4-BE49-F238E27FC236}">
                  <a16:creationId xmlns:a16="http://schemas.microsoft.com/office/drawing/2014/main" id="{8727BB87-8019-42A8-AF41-2BB313127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331" y="4328324"/>
              <a:ext cx="571500" cy="41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7FE905-3720-4A44-9ECA-E3642499B4C8}"/>
              </a:ext>
            </a:extLst>
          </p:cNvPr>
          <p:cNvGrpSpPr/>
          <p:nvPr/>
        </p:nvGrpSpPr>
        <p:grpSpPr>
          <a:xfrm>
            <a:off x="7200000" y="504000"/>
            <a:ext cx="2066400" cy="2749169"/>
            <a:chOff x="7200000" y="3513600"/>
            <a:chExt cx="2066400" cy="27491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D0B6233-735F-40F2-833A-5EFC5DBB8DBE}"/>
                </a:ext>
              </a:extLst>
            </p:cNvPr>
            <p:cNvGrpSpPr/>
            <p:nvPr/>
          </p:nvGrpSpPr>
          <p:grpSpPr>
            <a:xfrm>
              <a:off x="7200000" y="3513600"/>
              <a:ext cx="2066400" cy="2749169"/>
              <a:chOff x="572315" y="504000"/>
              <a:chExt cx="2096455" cy="2749169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C228481-51E4-4449-9035-806CF1591423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757F7F23-DADC-481D-BC6B-62C53EF105B3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947440C5-2B09-4E0C-9A9B-4E6CA88CD0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A381A2F-8EA4-4A4A-A18B-F8C735CF7690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Education</a:t>
                    </a:r>
                  </a:p>
                </p:txBody>
              </p:sp>
            </p:grpSp>
            <p:sp>
              <p:nvSpPr>
                <p:cNvPr id="100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A8071A6-6900-47F0-A399-DECF903ACA8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9D486E8-FA87-475C-A950-9AF0F1939E53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Primary Capital Partners backed management buy out of ICS Learn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SPA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May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2D3600D-33F0-47B4-8D7B-84D30EEC5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1929" y="4151118"/>
              <a:ext cx="1359009" cy="337472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2AEDE11B-4A1A-4BC3-A11D-76C2B6B52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602" y="4875719"/>
              <a:ext cx="1359009" cy="647818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651804F-A87D-41AE-A267-FBC1B0AC099D}"/>
              </a:ext>
            </a:extLst>
          </p:cNvPr>
          <p:cNvGrpSpPr/>
          <p:nvPr/>
        </p:nvGrpSpPr>
        <p:grpSpPr>
          <a:xfrm>
            <a:off x="2736000" y="504000"/>
            <a:ext cx="2066400" cy="2749169"/>
            <a:chOff x="2783445" y="3456000"/>
            <a:chExt cx="2066400" cy="2749169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14FE04E-10F5-4D91-8D6C-1D1671702564}"/>
                </a:ext>
              </a:extLst>
            </p:cNvPr>
            <p:cNvGrpSpPr/>
            <p:nvPr/>
          </p:nvGrpSpPr>
          <p:grpSpPr>
            <a:xfrm>
              <a:off x="2783445" y="3456000"/>
              <a:ext cx="2066400" cy="2749169"/>
              <a:chOff x="572315" y="504000"/>
              <a:chExt cx="2096455" cy="274916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288AF330-B13D-42EE-A37B-A1A966F61AB4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3E5FB510-4CEF-47B7-9D90-E0815F59370D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BC61D5-D90C-496A-82D9-AB499DC6E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33D455F1-3150-4402-9834-D3D84D07B045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Leisure</a:t>
                    </a:r>
                  </a:p>
                </p:txBody>
              </p:sp>
            </p:grpSp>
            <p:sp>
              <p:nvSpPr>
                <p:cNvPr id="110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ED9E2F5-C562-44CC-B026-8F5DC3227C1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1208EFD-01B9-4020-B0F2-EA3531678522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Loveholidays by Livingbridge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May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1536612-7ED3-466F-AF73-99CDEE01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9617" y="4046620"/>
              <a:ext cx="1370523" cy="656509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454CEDD-035C-40E0-B550-F9EC32F0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29526" y="5191165"/>
              <a:ext cx="1172923" cy="393652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A3A6387-4D0A-4F35-A142-66CC54292524}"/>
              </a:ext>
            </a:extLst>
          </p:cNvPr>
          <p:cNvGrpSpPr/>
          <p:nvPr/>
        </p:nvGrpSpPr>
        <p:grpSpPr>
          <a:xfrm>
            <a:off x="4968000" y="504000"/>
            <a:ext cx="2066400" cy="2749169"/>
            <a:chOff x="7200000" y="3528000"/>
            <a:chExt cx="2066400" cy="2749169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6C2B0BC-DF9C-44ED-89DC-0BDE561C5CDE}"/>
                </a:ext>
              </a:extLst>
            </p:cNvPr>
            <p:cNvGrpSpPr/>
            <p:nvPr/>
          </p:nvGrpSpPr>
          <p:grpSpPr>
            <a:xfrm>
              <a:off x="7200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CDCAFEB-215E-4DBC-8079-B517C826635A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1A07E940-5299-4623-A0BB-BBD0C51F05DB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21" name="Picture 120">
                    <a:extLst>
                      <a:ext uri="{FF2B5EF4-FFF2-40B4-BE49-F238E27FC236}">
                        <a16:creationId xmlns:a16="http://schemas.microsoft.com/office/drawing/2014/main" id="{8F66FA9C-5F30-46A8-A898-B64FFF356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255A6A99-3FD5-4635-A05C-D56AFA46DDAE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Consumer</a:t>
                    </a:r>
                  </a:p>
                </p:txBody>
              </p:sp>
            </p:grpSp>
            <p:sp>
              <p:nvSpPr>
                <p:cNvPr id="120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9637FC60-CE3D-4FC0-BC52-46CFF020A9C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5200280-033E-4353-8192-BB3214094416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Boards &amp; More Group by EMERAM Capital Partners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May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5" name="Picture 20" descr="Image result for emeram">
              <a:extLst>
                <a:ext uri="{FF2B5EF4-FFF2-40B4-BE49-F238E27FC236}">
                  <a16:creationId xmlns:a16="http://schemas.microsoft.com/office/drawing/2014/main" id="{68C5FCE7-7A8D-47D7-A6F0-45B8168D2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938" y="4206752"/>
              <a:ext cx="1372338" cy="36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B66A068-4EA3-4CFE-BBFA-A09A07D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1564" y="5199162"/>
              <a:ext cx="1046801" cy="441887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EE52D0E-7840-4A5E-91A8-A738B116681F}"/>
              </a:ext>
            </a:extLst>
          </p:cNvPr>
          <p:cNvGrpSpPr/>
          <p:nvPr/>
        </p:nvGrpSpPr>
        <p:grpSpPr>
          <a:xfrm>
            <a:off x="576000" y="3528000"/>
            <a:ext cx="2066400" cy="2749169"/>
            <a:chOff x="2736000" y="504000"/>
            <a:chExt cx="2066400" cy="274916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58A32E6-B719-4882-ADF6-9ADFA1FE814A}"/>
                </a:ext>
              </a:extLst>
            </p:cNvPr>
            <p:cNvGrpSpPr/>
            <p:nvPr/>
          </p:nvGrpSpPr>
          <p:grpSpPr>
            <a:xfrm>
              <a:off x="2736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7252BF3F-0054-41A5-BFFC-D135CE8CFD05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AAE3425-0729-4524-B6DC-A09CB3436437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28" name="Picture 127">
                    <a:extLst>
                      <a:ext uri="{FF2B5EF4-FFF2-40B4-BE49-F238E27FC236}">
                        <a16:creationId xmlns:a16="http://schemas.microsoft.com/office/drawing/2014/main" id="{1FDC6C7B-869D-4B88-A89C-8B4EEF98FA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91035902-FE6B-4676-B058-F32C25196614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2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92DC1E8B-CF2D-49BB-9D5E-9597A4A2E5C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ADA8E6C-E864-4AFB-BBDC-BB1C1626DC88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Apo-rot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DocMorris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May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FE7476B-B674-45C8-9818-14A3FB31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17500" y="1071687"/>
              <a:ext cx="1451321" cy="564098"/>
            </a:xfrm>
            <a:prstGeom prst="rect">
              <a:avLst/>
            </a:prstGeom>
          </p:spPr>
        </p:pic>
        <p:pic>
          <p:nvPicPr>
            <p:cNvPr id="123" name="Picture 8" descr="Image result for apo-rot logo">
              <a:extLst>
                <a:ext uri="{FF2B5EF4-FFF2-40B4-BE49-F238E27FC236}">
                  <a16:creationId xmlns:a16="http://schemas.microsoft.com/office/drawing/2014/main" id="{84C7E4BA-6014-413A-9097-9E31F5064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921" y="1897401"/>
              <a:ext cx="958371" cy="60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7238C46-1C57-4D22-88F5-28A7963BB8F7}"/>
              </a:ext>
            </a:extLst>
          </p:cNvPr>
          <p:cNvGrpSpPr/>
          <p:nvPr/>
        </p:nvGrpSpPr>
        <p:grpSpPr>
          <a:xfrm>
            <a:off x="576000" y="504000"/>
            <a:ext cx="2066400" cy="2749169"/>
            <a:chOff x="556848" y="3456000"/>
            <a:chExt cx="2066400" cy="2749169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FB2A5F2-9065-4A4E-9BC0-720AD26F2EC2}"/>
                </a:ext>
              </a:extLst>
            </p:cNvPr>
            <p:cNvGrpSpPr/>
            <p:nvPr/>
          </p:nvGrpSpPr>
          <p:grpSpPr>
            <a:xfrm>
              <a:off x="556848" y="3456000"/>
              <a:ext cx="2066400" cy="2749169"/>
              <a:chOff x="572315" y="504000"/>
              <a:chExt cx="2096455" cy="2749169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01A3F5C-B1BC-4906-9172-BA85824F5F10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1F7B03A6-FD46-4111-B17D-E3FBDF1EF580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37" name="Picture 136">
                    <a:extLst>
                      <a:ext uri="{FF2B5EF4-FFF2-40B4-BE49-F238E27FC236}">
                        <a16:creationId xmlns:a16="http://schemas.microsoft.com/office/drawing/2014/main" id="{3E6B6133-8132-426E-B0F7-3D1429836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4AF79CB2-7424-4CEB-9293-73A1EAB750D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Construction</a:t>
                    </a:r>
                  </a:p>
                </p:txBody>
              </p:sp>
            </p:grpSp>
            <p:sp>
              <p:nvSpPr>
                <p:cNvPr id="136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7B7F14B5-D166-43F3-BF70-86B70F6535F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B51A393-A14D-4C37-ADBA-0A9D3F4A9D10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Refinancing of Heijmans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operational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May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887D2E5-FFE0-4CA4-BD07-0AA4CAE3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93" y="4341646"/>
              <a:ext cx="1370523" cy="356274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91C06AE-63DB-40F8-A867-48E9DDFE15B4}"/>
              </a:ext>
            </a:extLst>
          </p:cNvPr>
          <p:cNvGrpSpPr/>
          <p:nvPr/>
        </p:nvGrpSpPr>
        <p:grpSpPr>
          <a:xfrm>
            <a:off x="7200000" y="3528000"/>
            <a:ext cx="2067570" cy="2749169"/>
            <a:chOff x="2736000" y="541503"/>
            <a:chExt cx="2067570" cy="2749169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010CB29-F18D-4CA5-9856-2725826B4288}"/>
                </a:ext>
              </a:extLst>
            </p:cNvPr>
            <p:cNvGrpSpPr/>
            <p:nvPr/>
          </p:nvGrpSpPr>
          <p:grpSpPr>
            <a:xfrm>
              <a:off x="2736000" y="541503"/>
              <a:ext cx="2067570" cy="2749169"/>
              <a:chOff x="7200000" y="532800"/>
              <a:chExt cx="2067570" cy="2749169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3A66209-4A59-4EBF-9B25-9668B3801983}"/>
                  </a:ext>
                </a:extLst>
              </p:cNvPr>
              <p:cNvGrpSpPr/>
              <p:nvPr/>
            </p:nvGrpSpPr>
            <p:grpSpPr>
              <a:xfrm>
                <a:off x="7200000" y="532800"/>
                <a:ext cx="2067570" cy="2749169"/>
                <a:chOff x="2898000" y="504000"/>
                <a:chExt cx="2067570" cy="2749169"/>
              </a:xfrm>
            </p:grpSpPr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A200444C-A962-440B-85EF-232554F9A8FE}"/>
                    </a:ext>
                  </a:extLst>
                </p:cNvPr>
                <p:cNvGrpSpPr/>
                <p:nvPr/>
              </p:nvGrpSpPr>
              <p:grpSpPr>
                <a:xfrm>
                  <a:off x="2898000" y="504000"/>
                  <a:ext cx="2067570" cy="2749169"/>
                  <a:chOff x="7274499" y="396000"/>
                  <a:chExt cx="2067570" cy="2796585"/>
                </a:xfrm>
              </p:grpSpPr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D520588C-A3BB-49E4-9417-AA7BC5395ABE}"/>
                      </a:ext>
                    </a:extLst>
                  </p:cNvPr>
                  <p:cNvGrpSpPr/>
                  <p:nvPr/>
                </p:nvGrpSpPr>
                <p:grpSpPr>
                  <a:xfrm>
                    <a:off x="7274499" y="396000"/>
                    <a:ext cx="2067570" cy="2796585"/>
                    <a:chOff x="598014" y="502756"/>
                    <a:chExt cx="2067570" cy="2796585"/>
                  </a:xfrm>
                </p:grpSpPr>
                <p:pic>
                  <p:nvPicPr>
                    <p:cNvPr id="159" name="Picture 158">
                      <a:extLst>
                        <a:ext uri="{FF2B5EF4-FFF2-40B4-BE49-F238E27FC236}">
                          <a16:creationId xmlns:a16="http://schemas.microsoft.com/office/drawing/2014/main" id="{14C7B036-A5A7-4532-AC15-351BB63E3E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8014" y="503067"/>
                      <a:ext cx="2028352" cy="279627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A5B7CB5A-7A6F-4A69-8BFF-DDB75209C0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84" y="502756"/>
                      <a:ext cx="2032000" cy="4872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>
                        <a:spcBef>
                          <a:spcPct val="20000"/>
                        </a:spcBef>
                        <a:buClr>
                          <a:srgbClr val="646464"/>
                        </a:buClr>
                        <a:buSzPct val="100000"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Arial" charset="0"/>
                        </a:rPr>
                        <a:t>Automotive</a:t>
                      </a:r>
                    </a:p>
                  </p:txBody>
                </p:sp>
              </p:grpSp>
              <p:sp>
                <p:nvSpPr>
                  <p:cNvPr id="158" name="AutoShape 2" descr="Image result for montagu private equity">
                    <a:extLst>
                      <a:ext uri="{FF2B5EF4-FFF2-40B4-BE49-F238E27FC236}">
                        <a16:creationId xmlns:a16="http://schemas.microsoft.com/office/drawing/2014/main" id="{F247DEE6-2118-41A0-A796-38411B6BA24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305616" y="509161"/>
                    <a:ext cx="309782" cy="1619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/>
                  </a:p>
                </p:txBody>
              </p:sp>
            </p:grp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21E153C2-8C96-4357-A44E-BF4C1D318EBF}"/>
                    </a:ext>
                  </a:extLst>
                </p:cNvPr>
                <p:cNvSpPr txBox="1"/>
                <p:nvPr/>
              </p:nvSpPr>
              <p:spPr>
                <a:xfrm>
                  <a:off x="2898000" y="905813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Sale of Precision Micro by Meggitt PLC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vendor assist  services</a:t>
                  </a: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  <a:latin typeface="Arial"/>
                    </a:rPr>
                    <a:t>Apr 2018</a:t>
                  </a: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154" name="Picture 4" descr="Image result for meggitt plc logo">
                <a:extLst>
                  <a:ext uri="{FF2B5EF4-FFF2-40B4-BE49-F238E27FC236}">
                    <a16:creationId xmlns:a16="http://schemas.microsoft.com/office/drawing/2014/main" id="{1EB0BB28-083A-44A8-96D3-6CABEAFBF6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7946" y="1215957"/>
                <a:ext cx="1613430" cy="352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2" name="Picture 3">
              <a:extLst>
                <a:ext uri="{FF2B5EF4-FFF2-40B4-BE49-F238E27FC236}">
                  <a16:creationId xmlns:a16="http://schemas.microsoft.com/office/drawing/2014/main" id="{8382A77D-D951-423C-8058-F58452E8F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4868" y="2060861"/>
              <a:ext cx="1691640" cy="222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63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4812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02AA-7ECE-477B-8219-D366E4D0E0A6}"/>
              </a:ext>
            </a:extLst>
          </p:cNvPr>
          <p:cNvGrpSpPr/>
          <p:nvPr/>
        </p:nvGrpSpPr>
        <p:grpSpPr>
          <a:xfrm>
            <a:off x="2736000" y="504000"/>
            <a:ext cx="2067570" cy="2749169"/>
            <a:chOff x="2736000" y="504000"/>
            <a:chExt cx="2067570" cy="274916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78C125B-1E8C-4E16-84D1-D45709B48BC7}"/>
                </a:ext>
              </a:extLst>
            </p:cNvPr>
            <p:cNvGrpSpPr/>
            <p:nvPr/>
          </p:nvGrpSpPr>
          <p:grpSpPr>
            <a:xfrm>
              <a:off x="2736000" y="504000"/>
              <a:ext cx="2067570" cy="2749169"/>
              <a:chOff x="2898000" y="504000"/>
              <a:chExt cx="2067570" cy="2749169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B06D447-9184-43B7-BED9-551D585D4708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4FD18D95-8BA3-4AA4-8393-FBFD79480230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1B41B198-5A6C-414F-AB64-6BE252D0C9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62C1A24D-3C42-474E-B4EF-3D709F0CDE94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Industrials</a:t>
                    </a:r>
                  </a:p>
                </p:txBody>
              </p:sp>
            </p:grpSp>
            <p:sp>
              <p:nvSpPr>
                <p:cNvPr id="98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A4CE9115-93A3-4C0C-AC9C-9F865504FF8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3C388FE-BA86-4CD8-B9C3-2798965DC479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Stål</a:t>
                </a:r>
                <a:r>
                  <a:rPr lang="en-US" sz="900" dirty="0">
                    <a:solidFill>
                      <a:srgbClr val="646464"/>
                    </a:solidFill>
                  </a:rPr>
                  <a:t> &amp;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Hyr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 AB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Renta</a:t>
                </a:r>
                <a:r>
                  <a:rPr lang="en-US" sz="900" dirty="0">
                    <a:solidFill>
                      <a:srgbClr val="646464"/>
                    </a:solidFill>
                  </a:rPr>
                  <a:t> Oy &amp;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Intera</a:t>
                </a:r>
                <a:r>
                  <a:rPr lang="en-US" sz="900" dirty="0">
                    <a:solidFill>
                      <a:srgbClr val="646464"/>
                    </a:solidFill>
                  </a:rPr>
                  <a:t>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Apr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26" name="Picture 2" descr="Image result for intera partners logo">
              <a:extLst>
                <a:ext uri="{FF2B5EF4-FFF2-40B4-BE49-F238E27FC236}">
                  <a16:creationId xmlns:a16="http://schemas.microsoft.com/office/drawing/2014/main" id="{DA46A1F5-C483-4FED-BC4B-DFD4CA305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046" y="1074372"/>
              <a:ext cx="908524" cy="475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renta oy logo">
              <a:extLst>
                <a:ext uri="{FF2B5EF4-FFF2-40B4-BE49-F238E27FC236}">
                  <a16:creationId xmlns:a16="http://schemas.microsoft.com/office/drawing/2014/main" id="{BCF2C106-803F-4FB6-B95E-A996D66CB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726" y="1180801"/>
              <a:ext cx="781169" cy="231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tÃ¥l &amp; Hyr Group AB logo">
              <a:extLst>
                <a:ext uri="{FF2B5EF4-FFF2-40B4-BE49-F238E27FC236}">
                  <a16:creationId xmlns:a16="http://schemas.microsoft.com/office/drawing/2014/main" id="{6E174F42-09E4-4796-A5FB-0DF45FD44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868" y="1941153"/>
              <a:ext cx="1245404" cy="423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06C047D-6F58-49B1-8D4E-05010BC32DE0}"/>
              </a:ext>
            </a:extLst>
          </p:cNvPr>
          <p:cNvGrpSpPr/>
          <p:nvPr/>
        </p:nvGrpSpPr>
        <p:grpSpPr>
          <a:xfrm>
            <a:off x="4968000" y="504000"/>
            <a:ext cx="2066400" cy="2749169"/>
            <a:chOff x="7173754" y="541503"/>
            <a:chExt cx="2066400" cy="274916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05E4083-2313-419D-A699-8AA490B8B3EE}"/>
                </a:ext>
              </a:extLst>
            </p:cNvPr>
            <p:cNvGrpSpPr/>
            <p:nvPr/>
          </p:nvGrpSpPr>
          <p:grpSpPr>
            <a:xfrm>
              <a:off x="7173754" y="541503"/>
              <a:ext cx="2066400" cy="2749169"/>
              <a:chOff x="572315" y="504000"/>
              <a:chExt cx="2096455" cy="2749169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9CAFE67-08CA-43A3-8CB7-8E3648CD694A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B868B5A5-9674-418C-ACC0-C476EA2F37DF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18" name="Picture 117">
                    <a:extLst>
                      <a:ext uri="{FF2B5EF4-FFF2-40B4-BE49-F238E27FC236}">
                        <a16:creationId xmlns:a16="http://schemas.microsoft.com/office/drawing/2014/main" id="{87BA969F-C6E0-4E3F-9E91-919B659574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F108BFA9-75BA-4C7B-AF55-589D70C54DBC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Business Services</a:t>
                    </a:r>
                  </a:p>
                </p:txBody>
              </p:sp>
            </p:grpSp>
            <p:sp>
              <p:nvSpPr>
                <p:cNvPr id="11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63A58281-10A6-45D0-901B-E2CC01127F1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F4F247A-91C7-4F2A-949C-138D1413E167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Cordium </a:t>
                </a:r>
                <a:r>
                  <a:rPr lang="en-GB" sz="900" dirty="0">
                    <a:solidFill>
                      <a:srgbClr val="646464"/>
                    </a:solidFill>
                  </a:rPr>
                  <a:t>by ACA Compliance Group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Apr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9257F47-B7BB-4A0B-B345-1936EC2A5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0093" y="1926269"/>
              <a:ext cx="735690" cy="353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3" descr="C:\Users\hsiddiqui\Desktop\ACA-Logo.png">
              <a:extLst>
                <a:ext uri="{FF2B5EF4-FFF2-40B4-BE49-F238E27FC236}">
                  <a16:creationId xmlns:a16="http://schemas.microsoft.com/office/drawing/2014/main" id="{D0CFCFB9-343B-45F2-BF10-E9F37B038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425" y="1102662"/>
              <a:ext cx="1342543" cy="44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DD924C3-26EF-4463-9B8C-DCF22120E231}"/>
              </a:ext>
            </a:extLst>
          </p:cNvPr>
          <p:cNvGrpSpPr/>
          <p:nvPr/>
        </p:nvGrpSpPr>
        <p:grpSpPr>
          <a:xfrm>
            <a:off x="7200000" y="504000"/>
            <a:ext cx="2067570" cy="2749169"/>
            <a:chOff x="2761720" y="565937"/>
            <a:chExt cx="2067570" cy="274916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4A7A841-0F07-4FED-A0A4-AE207FAD70DC}"/>
                </a:ext>
              </a:extLst>
            </p:cNvPr>
            <p:cNvGrpSpPr/>
            <p:nvPr/>
          </p:nvGrpSpPr>
          <p:grpSpPr>
            <a:xfrm>
              <a:off x="2761720" y="565937"/>
              <a:ext cx="2067570" cy="2749169"/>
              <a:chOff x="571115" y="3494446"/>
              <a:chExt cx="2067570" cy="2749169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E82A2CC2-06E6-492E-A5E0-C453EF4B79F8}"/>
                  </a:ext>
                </a:extLst>
              </p:cNvPr>
              <p:cNvGrpSpPr/>
              <p:nvPr/>
            </p:nvGrpSpPr>
            <p:grpSpPr>
              <a:xfrm>
                <a:off x="571115" y="3494446"/>
                <a:ext cx="2067570" cy="2749169"/>
                <a:chOff x="2898000" y="504000"/>
                <a:chExt cx="2067570" cy="2749169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AA6913F4-995D-410D-B561-8692725A0396}"/>
                    </a:ext>
                  </a:extLst>
                </p:cNvPr>
                <p:cNvGrpSpPr/>
                <p:nvPr/>
              </p:nvGrpSpPr>
              <p:grpSpPr>
                <a:xfrm>
                  <a:off x="2898000" y="504000"/>
                  <a:ext cx="2067570" cy="2749169"/>
                  <a:chOff x="7274499" y="396000"/>
                  <a:chExt cx="2067570" cy="2796585"/>
                </a:xfrm>
              </p:grpSpPr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29DAADC1-D8EE-40C4-A346-372595EA2792}"/>
                      </a:ext>
                    </a:extLst>
                  </p:cNvPr>
                  <p:cNvGrpSpPr/>
                  <p:nvPr/>
                </p:nvGrpSpPr>
                <p:grpSpPr>
                  <a:xfrm>
                    <a:off x="7274499" y="396000"/>
                    <a:ext cx="2067570" cy="2796585"/>
                    <a:chOff x="598014" y="502756"/>
                    <a:chExt cx="2067570" cy="2796585"/>
                  </a:xfrm>
                </p:grpSpPr>
                <p:pic>
                  <p:nvPicPr>
                    <p:cNvPr id="131" name="Picture 130">
                      <a:extLst>
                        <a:ext uri="{FF2B5EF4-FFF2-40B4-BE49-F238E27FC236}">
                          <a16:creationId xmlns:a16="http://schemas.microsoft.com/office/drawing/2014/main" id="{201E7660-CF77-489A-9043-60217D52AD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8014" y="503067"/>
                      <a:ext cx="2028352" cy="279627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C41A080B-23C2-4AD6-8637-C32A9F89E6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84" y="502756"/>
                      <a:ext cx="2032000" cy="4872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>
                        <a:spcBef>
                          <a:spcPct val="20000"/>
                        </a:spcBef>
                        <a:buClr>
                          <a:srgbClr val="646464"/>
                        </a:buClr>
                        <a:buSzPct val="100000"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Arial" charset="0"/>
                        </a:rPr>
                        <a:t>Healthcare</a:t>
                      </a:r>
                    </a:p>
                  </p:txBody>
                </p:sp>
              </p:grpSp>
              <p:sp>
                <p:nvSpPr>
                  <p:cNvPr id="130" name="AutoShape 2" descr="Image result for montagu private equity">
                    <a:extLst>
                      <a:ext uri="{FF2B5EF4-FFF2-40B4-BE49-F238E27FC236}">
                        <a16:creationId xmlns:a16="http://schemas.microsoft.com/office/drawing/2014/main" id="{7BAEBF22-C8C4-40B4-A617-490FCF63E1D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305616" y="509161"/>
                    <a:ext cx="309782" cy="1619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/>
                  </a:p>
                </p:txBody>
              </p:sp>
            </p:grp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97D9147A-22E1-4C5D-9A1E-1942CED64F88}"/>
                    </a:ext>
                  </a:extLst>
                </p:cNvPr>
                <p:cNvSpPr txBox="1"/>
                <p:nvPr/>
              </p:nvSpPr>
              <p:spPr>
                <a:xfrm>
                  <a:off x="2898000" y="905813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Refinancing of Partnership in Children’s Services Ltd (PiCS) by Sovereign Capital LLP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 due diligence services </a:t>
                  </a: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  <a:latin typeface="Arial"/>
                    </a:rPr>
                    <a:t>Apr 2018</a:t>
                  </a: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126" name="Picture 2" descr="C:\Users\hsiddiqui\Desktop\905b0a7b0dc0483592435b9ca241cf84.png">
                <a:extLst>
                  <a:ext uri="{FF2B5EF4-FFF2-40B4-BE49-F238E27FC236}">
                    <a16:creationId xmlns:a16="http://schemas.microsoft.com/office/drawing/2014/main" id="{93942633-7722-40B0-B843-1BB9F82AB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775" y="4533917"/>
                <a:ext cx="1498250" cy="1498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4" name="Picture 2" descr="Image result for sovereign capital">
              <a:extLst>
                <a:ext uri="{FF2B5EF4-FFF2-40B4-BE49-F238E27FC236}">
                  <a16:creationId xmlns:a16="http://schemas.microsoft.com/office/drawing/2014/main" id="{E3918B3E-2F4C-40D0-84E2-13C415780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26869" y="1139092"/>
              <a:ext cx="1532244" cy="49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30E36D1-2ED7-4131-9B00-439F10EFAD16}"/>
              </a:ext>
            </a:extLst>
          </p:cNvPr>
          <p:cNvGrpSpPr/>
          <p:nvPr/>
        </p:nvGrpSpPr>
        <p:grpSpPr>
          <a:xfrm>
            <a:off x="576000" y="3528000"/>
            <a:ext cx="2066400" cy="2749169"/>
            <a:chOff x="4980765" y="555766"/>
            <a:chExt cx="2066400" cy="274916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54B71AB-6B89-4EFE-8708-3B5839D454E2}"/>
                </a:ext>
              </a:extLst>
            </p:cNvPr>
            <p:cNvGrpSpPr/>
            <p:nvPr/>
          </p:nvGrpSpPr>
          <p:grpSpPr>
            <a:xfrm>
              <a:off x="4980765" y="555766"/>
              <a:ext cx="2066400" cy="2749169"/>
              <a:chOff x="5054818" y="3466511"/>
              <a:chExt cx="2066400" cy="2749169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3F1ED978-9675-41B5-807C-3E8F7F443095}"/>
                  </a:ext>
                </a:extLst>
              </p:cNvPr>
              <p:cNvGrpSpPr/>
              <p:nvPr/>
            </p:nvGrpSpPr>
            <p:grpSpPr>
              <a:xfrm>
                <a:off x="5054818" y="3466511"/>
                <a:ext cx="2066400" cy="2749169"/>
                <a:chOff x="572315" y="504000"/>
                <a:chExt cx="2096455" cy="2749169"/>
              </a:xfrm>
            </p:grpSpPr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CD99C2A8-55AF-4D59-BA8C-28B208011D0D}"/>
                    </a:ext>
                  </a:extLst>
                </p:cNvPr>
                <p:cNvGrpSpPr/>
                <p:nvPr/>
              </p:nvGrpSpPr>
              <p:grpSpPr>
                <a:xfrm>
                  <a:off x="601200" y="504000"/>
                  <a:ext cx="2067570" cy="2749169"/>
                  <a:chOff x="7274499" y="396000"/>
                  <a:chExt cx="2067570" cy="2796585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A291FD60-52F3-4B04-93E6-050745558D73}"/>
                      </a:ext>
                    </a:extLst>
                  </p:cNvPr>
                  <p:cNvGrpSpPr/>
                  <p:nvPr/>
                </p:nvGrpSpPr>
                <p:grpSpPr>
                  <a:xfrm>
                    <a:off x="7274499" y="396000"/>
                    <a:ext cx="2067570" cy="2796585"/>
                    <a:chOff x="598014" y="502756"/>
                    <a:chExt cx="2067570" cy="2796585"/>
                  </a:xfrm>
                </p:grpSpPr>
                <p:pic>
                  <p:nvPicPr>
                    <p:cNvPr id="145" name="Picture 144">
                      <a:extLst>
                        <a:ext uri="{FF2B5EF4-FFF2-40B4-BE49-F238E27FC236}">
                          <a16:creationId xmlns:a16="http://schemas.microsoft.com/office/drawing/2014/main" id="{C7D53306-B26F-4505-93C8-25828E908F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8014" y="503067"/>
                      <a:ext cx="2028352" cy="279627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B19B45D8-7958-4529-9E72-52F70637F8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84" y="502756"/>
                      <a:ext cx="2032000" cy="4872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>
                        <a:spcBef>
                          <a:spcPct val="20000"/>
                        </a:spcBef>
                        <a:buClr>
                          <a:srgbClr val="646464"/>
                        </a:buClr>
                        <a:buSzPct val="100000"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Arial" charset="0"/>
                        </a:rPr>
                        <a:t>Consumer</a:t>
                      </a:r>
                    </a:p>
                  </p:txBody>
                </p:sp>
              </p:grpSp>
              <p:sp>
                <p:nvSpPr>
                  <p:cNvPr id="144" name="AutoShape 2" descr="Image result for montagu private equity">
                    <a:extLst>
                      <a:ext uri="{FF2B5EF4-FFF2-40B4-BE49-F238E27FC236}">
                        <a16:creationId xmlns:a16="http://schemas.microsoft.com/office/drawing/2014/main" id="{6D718493-B8DE-4134-8DCC-CB0ECB8A171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305616" y="509161"/>
                    <a:ext cx="309782" cy="1619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/>
                  </a:p>
                </p:txBody>
              </p:sp>
            </p:grp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E4D01A0-AEC5-41EE-8E97-22BA2D6E17F8}"/>
                    </a:ext>
                  </a:extLst>
                </p:cNvPr>
                <p:cNvSpPr txBox="1"/>
                <p:nvPr/>
              </p:nvSpPr>
              <p:spPr>
                <a:xfrm>
                  <a:off x="572315" y="863152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Sale of Pizza Hut UK to Pizza Hut UK management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vendor financial due diligence and Valuation services</a:t>
                  </a: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Apr 2018</a:t>
                  </a: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EE5F8B79-D250-4068-B67C-88ECA92EA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0702" y="4819678"/>
                <a:ext cx="627903" cy="621259"/>
              </a:xfrm>
              <a:prstGeom prst="rect">
                <a:avLst/>
              </a:prstGeom>
            </p:spPr>
          </p:pic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243CB8C-0F70-4E40-AF1A-09963DF14257}"/>
                </a:ext>
              </a:extLst>
            </p:cNvPr>
            <p:cNvGrpSpPr/>
            <p:nvPr/>
          </p:nvGrpSpPr>
          <p:grpSpPr>
            <a:xfrm>
              <a:off x="5094004" y="1113372"/>
              <a:ext cx="1807183" cy="469317"/>
              <a:chOff x="5094004" y="1113372"/>
              <a:chExt cx="1807183" cy="469317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7498BA2B-F474-437B-B687-BC7475092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4004" y="1113372"/>
                <a:ext cx="847198" cy="435152"/>
              </a:xfrm>
              <a:prstGeom prst="rect">
                <a:avLst/>
              </a:prstGeom>
            </p:spPr>
          </p:pic>
          <p:pic>
            <p:nvPicPr>
              <p:cNvPr id="137" name="Picture 2" descr="Pricoa Capital Group">
                <a:extLst>
                  <a:ext uri="{FF2B5EF4-FFF2-40B4-BE49-F238E27FC236}">
                    <a16:creationId xmlns:a16="http://schemas.microsoft.com/office/drawing/2014/main" id="{8BC0081C-E3BD-4787-B530-CA756CCF46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6718" y="1124304"/>
                <a:ext cx="744469" cy="458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4D8247C-754C-4CA5-8C04-D0091A9D9D5D}"/>
              </a:ext>
            </a:extLst>
          </p:cNvPr>
          <p:cNvGrpSpPr/>
          <p:nvPr/>
        </p:nvGrpSpPr>
        <p:grpSpPr>
          <a:xfrm>
            <a:off x="2736000" y="3528000"/>
            <a:ext cx="2066400" cy="2749169"/>
            <a:chOff x="735600" y="525600"/>
            <a:chExt cx="2066400" cy="2749169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8FD428A-4938-409A-84A0-476B773F4FBF}"/>
                </a:ext>
              </a:extLst>
            </p:cNvPr>
            <p:cNvGrpSpPr/>
            <p:nvPr/>
          </p:nvGrpSpPr>
          <p:grpSpPr>
            <a:xfrm>
              <a:off x="735600" y="525600"/>
              <a:ext cx="2066400" cy="2749169"/>
              <a:chOff x="572315" y="504000"/>
              <a:chExt cx="2096455" cy="2749169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55B80B98-C703-4168-B819-60B3C513A290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94940292-25E0-4192-9358-C0185896F471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4064079C-0B21-4DB1-A9A2-D58D4382C3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6510B1FA-CDB7-4385-9893-B805EBF575B1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Recruitment Services</a:t>
                    </a:r>
                  </a:p>
                </p:txBody>
              </p:sp>
            </p:grpSp>
            <p:sp>
              <p:nvSpPr>
                <p:cNvPr id="10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F982D479-BD7F-4132-ABE0-BA7048C9A77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3F37D18-2947-4938-9BD1-22E1844FADE3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GB" sz="900" dirty="0">
                    <a:solidFill>
                      <a:srgbClr val="646464"/>
                    </a:solidFill>
                  </a:rPr>
                  <a:t>Phaidon International by Quilvest Private Equity.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financial, IT and tax due diligence and valuation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Apr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2" name="Picture 2" descr="image002">
              <a:extLst>
                <a:ext uri="{FF2B5EF4-FFF2-40B4-BE49-F238E27FC236}">
                  <a16:creationId xmlns:a16="http://schemas.microsoft.com/office/drawing/2014/main" id="{613104F5-8987-43D3-8B8C-7B06F2BA0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998" y="1067729"/>
              <a:ext cx="1363133" cy="441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1686508-E208-43A6-8D27-DC3025590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3370" y="1881231"/>
              <a:ext cx="914755" cy="514767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60AD836-5D4F-4E3D-B7B4-8E7897217AD5}"/>
              </a:ext>
            </a:extLst>
          </p:cNvPr>
          <p:cNvGrpSpPr/>
          <p:nvPr/>
        </p:nvGrpSpPr>
        <p:grpSpPr>
          <a:xfrm>
            <a:off x="4968000" y="3528000"/>
            <a:ext cx="2066400" cy="2749169"/>
            <a:chOff x="7180713" y="3528000"/>
            <a:chExt cx="2066400" cy="2749169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8E3BE38-F9EA-4C97-81B9-57E31CB096B4}"/>
                </a:ext>
              </a:extLst>
            </p:cNvPr>
            <p:cNvGrpSpPr/>
            <p:nvPr/>
          </p:nvGrpSpPr>
          <p:grpSpPr>
            <a:xfrm>
              <a:off x="7180713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EE63E6B-3CA3-45EC-BC4A-F84F14F137D2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A43991AB-5D5F-4F43-B645-571A01867CD9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68CB8D87-21CE-40FC-9589-16E279E259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11D1490E-2A3B-4C7B-AAF6-F775EB6B2F7D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Technology</a:t>
                    </a:r>
                  </a:p>
                </p:txBody>
              </p:sp>
            </p:grpSp>
            <p:sp>
              <p:nvSpPr>
                <p:cNvPr id="151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A8D8CF6D-0044-4233-A18E-FE71FD65096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9ADC85-27EC-4033-891B-A86603273556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Disposal of MEN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Mikro</a:t>
                </a:r>
                <a:r>
                  <a:rPr lang="en-US" sz="900" dirty="0">
                    <a:solidFill>
                      <a:srgbClr val="646464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Elektronik</a:t>
                </a:r>
                <a:r>
                  <a:rPr lang="en-US" sz="900" dirty="0">
                    <a:solidFill>
                      <a:srgbClr val="646464"/>
                    </a:solidFill>
                  </a:rPr>
                  <a:t> GmbH by HQ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Equita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Apr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42" name="Picture 2">
              <a:extLst>
                <a:ext uri="{FF2B5EF4-FFF2-40B4-BE49-F238E27FC236}">
                  <a16:creationId xmlns:a16="http://schemas.microsoft.com/office/drawing/2014/main" id="{F1CF8EDC-58C3-45AA-9880-3C4AD2CC9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136" y="4154080"/>
              <a:ext cx="1418595" cy="474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2" descr="Logo MEN">
              <a:extLst>
                <a:ext uri="{FF2B5EF4-FFF2-40B4-BE49-F238E27FC236}">
                  <a16:creationId xmlns:a16="http://schemas.microsoft.com/office/drawing/2014/main" id="{315FCCBD-0AD4-4D07-815E-70A753970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3305" y="5103647"/>
              <a:ext cx="951336" cy="442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76C09C-5858-48C7-9EAA-85230EFEA20F}"/>
              </a:ext>
            </a:extLst>
          </p:cNvPr>
          <p:cNvGrpSpPr/>
          <p:nvPr/>
        </p:nvGrpSpPr>
        <p:grpSpPr>
          <a:xfrm>
            <a:off x="576000" y="504000"/>
            <a:ext cx="2066400" cy="2749169"/>
            <a:chOff x="7193903" y="3507480"/>
            <a:chExt cx="2066400" cy="2749169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9845911-4B9B-4FE2-A912-0060209ECAC2}"/>
                </a:ext>
              </a:extLst>
            </p:cNvPr>
            <p:cNvGrpSpPr/>
            <p:nvPr/>
          </p:nvGrpSpPr>
          <p:grpSpPr>
            <a:xfrm>
              <a:off x="7193903" y="3507480"/>
              <a:ext cx="2066400" cy="2749169"/>
              <a:chOff x="572315" y="504000"/>
              <a:chExt cx="2096455" cy="2749169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EEADB8B-6603-4071-A625-31DD9ADCAC83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1940A819-7AE2-48F6-B66C-ADCB1A949B58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F3FE3722-2511-4C12-A390-B4BC339EA8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2F9E97AB-AF10-4920-B696-A7B1370302E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Leisure</a:t>
                    </a:r>
                  </a:p>
                </p:txBody>
              </p:sp>
            </p:grpSp>
            <p:sp>
              <p:nvSpPr>
                <p:cNvPr id="161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3F24F276-6D58-4B06-BD8A-C6CCAC80012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8C22F84-064A-4BF6-B110-40F050810C97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Merger between Otravo BV and Travelgenio SL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April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3A2FD70-7D1C-4224-9A13-96BA8025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7082" y="4075167"/>
              <a:ext cx="656509" cy="656509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EA20075E-1CAF-46BF-A2E5-BF6317B1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8538" y="5050390"/>
              <a:ext cx="463807" cy="463807"/>
            </a:xfrm>
            <a:prstGeom prst="rect">
              <a:avLst/>
            </a:prstGeom>
          </p:spPr>
        </p:pic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2872A63-9C46-4D00-B15D-EBCB807D0E32}"/>
              </a:ext>
            </a:extLst>
          </p:cNvPr>
          <p:cNvGrpSpPr/>
          <p:nvPr/>
        </p:nvGrpSpPr>
        <p:grpSpPr>
          <a:xfrm>
            <a:off x="7200000" y="3528000"/>
            <a:ext cx="2067570" cy="2749169"/>
            <a:chOff x="4968000" y="3528000"/>
            <a:chExt cx="2067570" cy="2749169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90A34B9A-6612-4350-83E2-BBC5FBCE3F6B}"/>
                </a:ext>
              </a:extLst>
            </p:cNvPr>
            <p:cNvGrpSpPr/>
            <p:nvPr/>
          </p:nvGrpSpPr>
          <p:grpSpPr>
            <a:xfrm>
              <a:off x="4968000" y="3528000"/>
              <a:ext cx="2067570" cy="2749169"/>
              <a:chOff x="4968000" y="3528000"/>
              <a:chExt cx="2067570" cy="2749169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B898F5D2-236D-4B92-8FEA-1D8E8CBD6F7F}"/>
                  </a:ext>
                </a:extLst>
              </p:cNvPr>
              <p:cNvGrpSpPr/>
              <p:nvPr/>
            </p:nvGrpSpPr>
            <p:grpSpPr>
              <a:xfrm>
                <a:off x="4968000" y="3528000"/>
                <a:ext cx="2067570" cy="2749169"/>
                <a:chOff x="2898000" y="504000"/>
                <a:chExt cx="2067570" cy="2749169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0492FA6C-B28C-40CC-AC33-F8312814D70A}"/>
                    </a:ext>
                  </a:extLst>
                </p:cNvPr>
                <p:cNvGrpSpPr/>
                <p:nvPr/>
              </p:nvGrpSpPr>
              <p:grpSpPr>
                <a:xfrm>
                  <a:off x="2898000" y="504000"/>
                  <a:ext cx="2067570" cy="2749169"/>
                  <a:chOff x="7274499" y="396000"/>
                  <a:chExt cx="2067570" cy="2796585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890CEEAE-AB13-4B27-8A55-34293A48AB71}"/>
                      </a:ext>
                    </a:extLst>
                  </p:cNvPr>
                  <p:cNvGrpSpPr/>
                  <p:nvPr/>
                </p:nvGrpSpPr>
                <p:grpSpPr>
                  <a:xfrm>
                    <a:off x="7274499" y="396000"/>
                    <a:ext cx="2067570" cy="2796585"/>
                    <a:chOff x="598014" y="502756"/>
                    <a:chExt cx="2067570" cy="2796585"/>
                  </a:xfrm>
                </p:grpSpPr>
                <p:pic>
                  <p:nvPicPr>
                    <p:cNvPr id="173" name="Picture 172">
                      <a:extLst>
                        <a:ext uri="{FF2B5EF4-FFF2-40B4-BE49-F238E27FC236}">
                          <a16:creationId xmlns:a16="http://schemas.microsoft.com/office/drawing/2014/main" id="{43B526C6-9C0C-45C8-BFED-905C619542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8014" y="503067"/>
                      <a:ext cx="2028352" cy="279627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8B348DC0-B8B5-4C83-880B-2D9265017E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84" y="502756"/>
                      <a:ext cx="2032000" cy="4872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>
                        <a:spcBef>
                          <a:spcPct val="20000"/>
                        </a:spcBef>
                        <a:buClr>
                          <a:srgbClr val="646464"/>
                        </a:buClr>
                        <a:buSzPct val="100000"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Arial" charset="0"/>
                        </a:rPr>
                        <a:t>Technology</a:t>
                      </a:r>
                    </a:p>
                  </p:txBody>
                </p:sp>
              </p:grpSp>
              <p:sp>
                <p:nvSpPr>
                  <p:cNvPr id="172" name="AutoShape 2" descr="Image result for montagu private equity">
                    <a:extLst>
                      <a:ext uri="{FF2B5EF4-FFF2-40B4-BE49-F238E27FC236}">
                        <a16:creationId xmlns:a16="http://schemas.microsoft.com/office/drawing/2014/main" id="{D05EAB98-47E9-4A86-9377-CE62276EB21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305616" y="509161"/>
                    <a:ext cx="309782" cy="1619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/>
                  </a:p>
                </p:txBody>
              </p:sp>
            </p:grp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CDD59EC7-3185-487A-89CF-E9372975DC02}"/>
                    </a:ext>
                  </a:extLst>
                </p:cNvPr>
                <p:cNvSpPr txBox="1"/>
                <p:nvPr/>
              </p:nvSpPr>
              <p:spPr>
                <a:xfrm>
                  <a:off x="2898000" y="905813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Acquisition of diva-e Digital Value Enterprise by EMERAM Capital Partners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 due diligence services</a:t>
                  </a: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  <a:latin typeface="Arial"/>
                    </a:rPr>
                    <a:t>Mar 2018</a:t>
                  </a: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168" name="Picture 20" descr="Image result for emeram">
                <a:extLst>
                  <a:ext uri="{FF2B5EF4-FFF2-40B4-BE49-F238E27FC236}">
                    <a16:creationId xmlns:a16="http://schemas.microsoft.com/office/drawing/2014/main" id="{55C5E370-D44A-489E-AAE1-7378AB1F7B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4421" y="4092083"/>
                <a:ext cx="1372338" cy="360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6" name="Picture 4" descr="Image result for diva-e digital value">
              <a:extLst>
                <a:ext uri="{FF2B5EF4-FFF2-40B4-BE49-F238E27FC236}">
                  <a16:creationId xmlns:a16="http://schemas.microsoft.com/office/drawing/2014/main" id="{15403283-38B8-4DF4-98CC-910797DA9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868" y="4889285"/>
              <a:ext cx="1041443" cy="55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198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72219D0-75CD-4EDF-8745-A87074F211AB}"/>
              </a:ext>
            </a:extLst>
          </p:cNvPr>
          <p:cNvGrpSpPr/>
          <p:nvPr/>
        </p:nvGrpSpPr>
        <p:grpSpPr>
          <a:xfrm>
            <a:off x="7200000" y="3528000"/>
            <a:ext cx="2067570" cy="2749169"/>
            <a:chOff x="2898000" y="504000"/>
            <a:chExt cx="2067570" cy="2749169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1215FA8-A2F9-43AE-9E9E-A26FECCF2610}"/>
                </a:ext>
              </a:extLst>
            </p:cNvPr>
            <p:cNvGrpSpPr/>
            <p:nvPr/>
          </p:nvGrpSpPr>
          <p:grpSpPr>
            <a:xfrm>
              <a:off x="2898000" y="504000"/>
              <a:ext cx="2067570" cy="2749169"/>
              <a:chOff x="7274499" y="396000"/>
              <a:chExt cx="2067570" cy="2796585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89948E3-0C74-4B93-BB64-ABA50509757F}"/>
                  </a:ext>
                </a:extLst>
              </p:cNvPr>
              <p:cNvGrpSpPr/>
              <p:nvPr/>
            </p:nvGrpSpPr>
            <p:grpSpPr>
              <a:xfrm>
                <a:off x="7274499" y="396000"/>
                <a:ext cx="2067570" cy="2796585"/>
                <a:chOff x="598014" y="502756"/>
                <a:chExt cx="2067570" cy="2796585"/>
              </a:xfrm>
            </p:grpSpPr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6BF6A3DF-536C-4793-8293-B4E6F1239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014" y="503067"/>
                  <a:ext cx="2028352" cy="2796274"/>
                </a:xfrm>
                <a:prstGeom prst="rect">
                  <a:avLst/>
                </a:prstGeom>
              </p:spPr>
            </p:pic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04F92204-233B-4184-988E-F93EF3D13316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Professional Services</a:t>
                  </a:r>
                </a:p>
              </p:txBody>
            </p:sp>
          </p:grpSp>
          <p:sp>
            <p:nvSpPr>
              <p:cNvPr id="158" name="AutoShape 2" descr="Image result for montagu private equity">
                <a:extLst>
                  <a:ext uri="{FF2B5EF4-FFF2-40B4-BE49-F238E27FC236}">
                    <a16:creationId xmlns:a16="http://schemas.microsoft.com/office/drawing/2014/main" id="{B55FD22B-E954-4C7D-8E11-AB470909D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5616" y="509161"/>
                <a:ext cx="309782" cy="16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0E5A9C5-CC3B-443D-9FED-6883A014A8C0}"/>
                </a:ext>
              </a:extLst>
            </p:cNvPr>
            <p:cNvGrpSpPr/>
            <p:nvPr/>
          </p:nvGrpSpPr>
          <p:grpSpPr>
            <a:xfrm>
              <a:off x="2898000" y="905813"/>
              <a:ext cx="2032000" cy="2319421"/>
              <a:chOff x="2898000" y="905813"/>
              <a:chExt cx="2032000" cy="2319421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8A867606-9DD2-4A4B-84BB-764E34250E36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Knadel Limited by Livingbridge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Feb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CBE39DA0-C7D9-410B-91C5-640E52616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60832" y="1055215"/>
                <a:ext cx="1370523" cy="656509"/>
              </a:xfrm>
              <a:prstGeom prst="rect">
                <a:avLst/>
              </a:prstGeom>
            </p:spPr>
          </p:pic>
          <p:pic>
            <p:nvPicPr>
              <p:cNvPr id="156" name="Picture 5">
                <a:extLst>
                  <a:ext uri="{FF2B5EF4-FFF2-40B4-BE49-F238E27FC236}">
                    <a16:creationId xmlns:a16="http://schemas.microsoft.com/office/drawing/2014/main" id="{480AC914-1BC1-438A-AABD-065289073F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6663" y="2034416"/>
                <a:ext cx="1098859" cy="488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C29B672-FE28-43A7-BDD4-0B72F35D7D31}"/>
              </a:ext>
            </a:extLst>
          </p:cNvPr>
          <p:cNvGrpSpPr/>
          <p:nvPr/>
        </p:nvGrpSpPr>
        <p:grpSpPr>
          <a:xfrm>
            <a:off x="576000" y="504000"/>
            <a:ext cx="2066400" cy="2749169"/>
            <a:chOff x="7192509" y="545277"/>
            <a:chExt cx="2066400" cy="274916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517C895-AAB0-421A-BF04-A9249E116C52}"/>
                </a:ext>
              </a:extLst>
            </p:cNvPr>
            <p:cNvGrpSpPr/>
            <p:nvPr/>
          </p:nvGrpSpPr>
          <p:grpSpPr>
            <a:xfrm>
              <a:off x="7192509" y="545277"/>
              <a:ext cx="2066400" cy="2749169"/>
              <a:chOff x="572315" y="504000"/>
              <a:chExt cx="2096455" cy="2749169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34B221A-AB18-43AE-A663-1959F733A8D8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407ED5B-5425-4DBF-9831-54994530FE41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F073FB0-024D-4BA5-8067-7B9EFC94C4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73624B06-048A-46B4-A3F0-F236810851AF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85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A6E2C959-9273-44DB-B6E3-3C2B154E3A6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5B6E231-B2CA-401A-AC75-2178420F4111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Majority investment in </a:t>
                </a:r>
                <a:r>
                  <a:rPr lang="en-GB" sz="900" dirty="0">
                    <a:solidFill>
                      <a:srgbClr val="646464"/>
                    </a:solidFill>
                  </a:rPr>
                  <a:t>Pharmacy2U by GSquare Capital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and tax structuring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80" name="Picture 8" descr="Related image">
              <a:extLst>
                <a:ext uri="{FF2B5EF4-FFF2-40B4-BE49-F238E27FC236}">
                  <a16:creationId xmlns:a16="http://schemas.microsoft.com/office/drawing/2014/main" id="{16A40D7D-8726-42B0-B41F-47E30529B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2996" y="1088375"/>
              <a:ext cx="659501" cy="65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2" descr="Related image">
              <a:extLst>
                <a:ext uri="{FF2B5EF4-FFF2-40B4-BE49-F238E27FC236}">
                  <a16:creationId xmlns:a16="http://schemas.microsoft.com/office/drawing/2014/main" id="{09A63597-9519-4071-8565-C0A1D66E0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9166" y="2174446"/>
              <a:ext cx="1487339" cy="264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857D35E-E1E0-460A-8AB8-6A1D847F06C8}"/>
              </a:ext>
            </a:extLst>
          </p:cNvPr>
          <p:cNvGrpSpPr/>
          <p:nvPr/>
        </p:nvGrpSpPr>
        <p:grpSpPr>
          <a:xfrm>
            <a:off x="4968000" y="504000"/>
            <a:ext cx="2067570" cy="2749169"/>
            <a:chOff x="7200000" y="504000"/>
            <a:chExt cx="2067570" cy="274916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CBF140A-BA41-4E9E-85C3-5652699F2641}"/>
                </a:ext>
              </a:extLst>
            </p:cNvPr>
            <p:cNvGrpSpPr/>
            <p:nvPr/>
          </p:nvGrpSpPr>
          <p:grpSpPr>
            <a:xfrm>
              <a:off x="7200000" y="504000"/>
              <a:ext cx="2067570" cy="2749169"/>
              <a:chOff x="5126400" y="504000"/>
              <a:chExt cx="2067570" cy="274916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1665370-0B8F-428B-AE38-9A710453E45E}"/>
                  </a:ext>
                </a:extLst>
              </p:cNvPr>
              <p:cNvGrpSpPr/>
              <p:nvPr/>
            </p:nvGrpSpPr>
            <p:grpSpPr>
              <a:xfrm>
                <a:off x="51264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A3A0AA3F-9370-44ED-A9C9-4E0FEF609F9D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015A92A9-2FC9-4B4D-B649-AA4DFB5AE4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1912EA64-213F-4DFA-AA5C-E04D4DCD3718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Media</a:t>
                    </a:r>
                  </a:p>
                </p:txBody>
              </p:sp>
            </p:grpSp>
            <p:sp>
              <p:nvSpPr>
                <p:cNvPr id="96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4D1748D0-B408-4A89-AC14-4F694BFAE2D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8863F82-7512-40E0-AFEF-EF278F60CCCC}"/>
                  </a:ext>
                </a:extLst>
              </p:cNvPr>
              <p:cNvSpPr txBox="1"/>
              <p:nvPr/>
            </p:nvSpPr>
            <p:spPr>
              <a:xfrm>
                <a:off x="5126400" y="897748"/>
                <a:ext cx="2042799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</a:t>
                </a:r>
                <a:r>
                  <a:rPr lang="nl-NL" sz="900" dirty="0">
                    <a:solidFill>
                      <a:srgbClr val="646464"/>
                    </a:solidFill>
                  </a:rPr>
                  <a:t>Press agency ANP (Algemeen Nederlands Persbureau) by V-Ventures to Talpa Network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assist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Mar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8EA247A-7CB0-42A2-B3CD-BD105809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8734" y="2048625"/>
              <a:ext cx="1074508" cy="484778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B698CA2-E113-4BFD-80DA-97A6DF481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7573" y="1097477"/>
              <a:ext cx="1001556" cy="431225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D45554F-C978-43F4-980D-FB4BEC757ADB}"/>
              </a:ext>
            </a:extLst>
          </p:cNvPr>
          <p:cNvGrpSpPr/>
          <p:nvPr/>
        </p:nvGrpSpPr>
        <p:grpSpPr>
          <a:xfrm>
            <a:off x="2736000" y="504000"/>
            <a:ext cx="2067570" cy="2749169"/>
            <a:chOff x="7285810" y="549801"/>
            <a:chExt cx="2067570" cy="274916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58A9B5D-8411-47A3-8E7D-6640464C61E7}"/>
                </a:ext>
              </a:extLst>
            </p:cNvPr>
            <p:cNvGrpSpPr/>
            <p:nvPr/>
          </p:nvGrpSpPr>
          <p:grpSpPr>
            <a:xfrm>
              <a:off x="7285810" y="549801"/>
              <a:ext cx="2067570" cy="2749169"/>
              <a:chOff x="2898000" y="504000"/>
              <a:chExt cx="2067570" cy="2749169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6DAF808-3EEF-4381-A770-D8C4B58D0025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13084169-A353-42FB-82B3-8ABD3B1FE000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16E7FC7A-A75C-4ABB-A7EE-DF26F619C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A9CB5AA3-5C80-4AE1-AB7F-58E53A9F8A84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06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48D0C225-CAF2-4203-8FDD-65EF93000CE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4500174-211E-4FEA-8565-5E8ADC3D82A2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OrthoD Group by Apposite Capital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and tax structuring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Mar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1" name="Picture 14" descr="http://www.appositecapital.com/wp-content/themes/super-hijinksified/img/apposite-logo.png">
              <a:extLst>
                <a:ext uri="{FF2B5EF4-FFF2-40B4-BE49-F238E27FC236}">
                  <a16:creationId xmlns:a16="http://schemas.microsoft.com/office/drawing/2014/main" id="{AD0FF5DA-1CA8-434B-A09D-348E50ACA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4695" y="1098449"/>
              <a:ext cx="1216903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8" descr="Image result for &quot;orthod&quot; Group">
              <a:extLst>
                <a:ext uri="{FF2B5EF4-FFF2-40B4-BE49-F238E27FC236}">
                  <a16:creationId xmlns:a16="http://schemas.microsoft.com/office/drawing/2014/main" id="{547E8008-714C-4D11-B70D-EAC338C6B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8866" y="1884515"/>
              <a:ext cx="623401" cy="623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22A33FE-8789-4893-8FAA-21F541C24258}"/>
              </a:ext>
            </a:extLst>
          </p:cNvPr>
          <p:cNvGrpSpPr/>
          <p:nvPr/>
        </p:nvGrpSpPr>
        <p:grpSpPr>
          <a:xfrm>
            <a:off x="7200000" y="504306"/>
            <a:ext cx="2067570" cy="2749169"/>
            <a:chOff x="2736000" y="525600"/>
            <a:chExt cx="2067570" cy="2749169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A7C8070-29A0-4E20-8F7C-64C1B8DD461A}"/>
                </a:ext>
              </a:extLst>
            </p:cNvPr>
            <p:cNvGrpSpPr/>
            <p:nvPr/>
          </p:nvGrpSpPr>
          <p:grpSpPr>
            <a:xfrm>
              <a:off x="2736000" y="525600"/>
              <a:ext cx="2067570" cy="2749169"/>
              <a:chOff x="2898000" y="504000"/>
              <a:chExt cx="2067570" cy="2749169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1C006B4B-0A01-44CE-8A0E-40BEC85E9D9F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AED497E9-341E-417A-84C8-7CAA6333061E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88" name="Picture 187">
                    <a:extLst>
                      <a:ext uri="{FF2B5EF4-FFF2-40B4-BE49-F238E27FC236}">
                        <a16:creationId xmlns:a16="http://schemas.microsoft.com/office/drawing/2014/main" id="{64E9FBFA-82D6-4D6A-8D1A-C23F702414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B26ADEEC-CCDF-4DB5-AB21-556C92B8AD8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Automotive</a:t>
                    </a:r>
                  </a:p>
                </p:txBody>
              </p:sp>
            </p:grpSp>
            <p:sp>
              <p:nvSpPr>
                <p:cNvPr id="18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6A00C1F6-FB0C-46FE-9A90-873E2F128F4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1995F31-96CA-442D-ABD5-B0EDF26ED0E2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Revolutionary Engineering Inc. by Millbrook Proving Ground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Mar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5AB042B-E126-4C93-9632-7B88A3AF6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0805" y="1114845"/>
              <a:ext cx="1458741" cy="441859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C73C136-4555-40F2-8670-DD350D22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863" y="2044462"/>
              <a:ext cx="1027574" cy="5400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1A58CA1-29A5-4433-B8C8-987CBF4586EF}"/>
              </a:ext>
            </a:extLst>
          </p:cNvPr>
          <p:cNvGrpSpPr/>
          <p:nvPr/>
        </p:nvGrpSpPr>
        <p:grpSpPr>
          <a:xfrm>
            <a:off x="574830" y="3528000"/>
            <a:ext cx="2067570" cy="2749169"/>
            <a:chOff x="7200000" y="532800"/>
            <a:chExt cx="2067570" cy="274916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88B0F71-EDBB-42B2-9B24-3F6D9D97DBC4}"/>
                </a:ext>
              </a:extLst>
            </p:cNvPr>
            <p:cNvGrpSpPr/>
            <p:nvPr/>
          </p:nvGrpSpPr>
          <p:grpSpPr>
            <a:xfrm>
              <a:off x="7200000" y="532800"/>
              <a:ext cx="2067570" cy="2749169"/>
              <a:chOff x="2898000" y="504000"/>
              <a:chExt cx="2067570" cy="2749169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18AB64F7-02A3-48F9-8311-907919F6F5CA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AFC25FE4-A6C9-48F4-AFA4-D33C4EE22638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A9F59585-009B-4A89-9C50-B4431A1632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6FB65E6-14A6-4AD2-97DF-C8015BD46410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Aerospace &amp; Defence</a:t>
                    </a:r>
                  </a:p>
                </p:txBody>
              </p:sp>
            </p:grpSp>
            <p:sp>
              <p:nvSpPr>
                <p:cNvPr id="131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3D3536D8-D807-47AA-8311-EC25F6FCF19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EC118E2-0589-4ACA-B4E1-591EABB0701E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Thomson Aerospace &amp; Defense by Meggitt PLC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assist 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Mar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6" name="Picture 4" descr="Image result for meggitt plc logo">
              <a:extLst>
                <a:ext uri="{FF2B5EF4-FFF2-40B4-BE49-F238E27FC236}">
                  <a16:creationId xmlns:a16="http://schemas.microsoft.com/office/drawing/2014/main" id="{A9D32A9B-6A0A-4B46-877E-75FB32907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7946" y="1215957"/>
              <a:ext cx="1613430" cy="35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6" descr="Thomson Linear Motion Optmized">
              <a:extLst>
                <a:ext uri="{FF2B5EF4-FFF2-40B4-BE49-F238E27FC236}">
                  <a16:creationId xmlns:a16="http://schemas.microsoft.com/office/drawing/2014/main" id="{E773CC33-EB4B-474F-82C8-93CBBB0F0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6448" y="2057731"/>
              <a:ext cx="1605317" cy="392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7C87B37-5B4D-445B-82A1-621ED6126E00}"/>
              </a:ext>
            </a:extLst>
          </p:cNvPr>
          <p:cNvGrpSpPr/>
          <p:nvPr/>
        </p:nvGrpSpPr>
        <p:grpSpPr>
          <a:xfrm>
            <a:off x="2736000" y="3528000"/>
            <a:ext cx="2067570" cy="2749169"/>
            <a:chOff x="4968000" y="525600"/>
            <a:chExt cx="2067570" cy="274916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6134B19-8B88-431C-B803-0331F5D94350}"/>
                </a:ext>
              </a:extLst>
            </p:cNvPr>
            <p:cNvGrpSpPr/>
            <p:nvPr/>
          </p:nvGrpSpPr>
          <p:grpSpPr>
            <a:xfrm>
              <a:off x="4968000" y="525600"/>
              <a:ext cx="2067570" cy="2749169"/>
              <a:chOff x="5126400" y="504000"/>
              <a:chExt cx="2067570" cy="2749169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E53E5EFF-4A5B-4C26-A308-4C74E45DBEEA}"/>
                  </a:ext>
                </a:extLst>
              </p:cNvPr>
              <p:cNvGrpSpPr/>
              <p:nvPr/>
            </p:nvGrpSpPr>
            <p:grpSpPr>
              <a:xfrm>
                <a:off x="51264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078CF08B-138E-4EB8-80E9-04D7C422AE1E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71" name="Picture 170">
                    <a:extLst>
                      <a:ext uri="{FF2B5EF4-FFF2-40B4-BE49-F238E27FC236}">
                        <a16:creationId xmlns:a16="http://schemas.microsoft.com/office/drawing/2014/main" id="{A5AEEF5A-F9CB-44EF-9B2F-9145E9C7B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F9C07C7-3D15-4B07-948F-01C64657BDC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Media</a:t>
                    </a:r>
                  </a:p>
                </p:txBody>
              </p:sp>
            </p:grpSp>
            <p:sp>
              <p:nvSpPr>
                <p:cNvPr id="170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A7749ED8-449F-4347-BD40-A9F2B7A58B0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F417E0C-5D0A-448A-A2AE-025B513A9575}"/>
                  </a:ext>
                </a:extLst>
              </p:cNvPr>
              <p:cNvSpPr txBox="1"/>
              <p:nvPr/>
            </p:nvSpPr>
            <p:spPr>
              <a:xfrm>
                <a:off x="5126400" y="897748"/>
                <a:ext cx="2042799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Inflexion Private Equity backed management buy out of Chambers &amp; Partners Publishing Ltd.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Mar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5A46384-56ED-4977-A9D7-DE832E69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1322" y="1096465"/>
              <a:ext cx="1056495" cy="430673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50C33D1B-A6B8-4D6C-8689-CD312860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9018" y="2110242"/>
              <a:ext cx="1621102" cy="433226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50EBBC9-9302-4476-BA80-03516E9B7CD1}"/>
              </a:ext>
            </a:extLst>
          </p:cNvPr>
          <p:cNvGrpSpPr/>
          <p:nvPr/>
        </p:nvGrpSpPr>
        <p:grpSpPr>
          <a:xfrm>
            <a:off x="4968000" y="3528000"/>
            <a:ext cx="2067570" cy="2749169"/>
            <a:chOff x="4968000" y="532800"/>
            <a:chExt cx="2067570" cy="274916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7774E61-684B-4EFF-9F4E-7FD28372BAE9}"/>
                </a:ext>
              </a:extLst>
            </p:cNvPr>
            <p:cNvGrpSpPr/>
            <p:nvPr/>
          </p:nvGrpSpPr>
          <p:grpSpPr>
            <a:xfrm>
              <a:off x="4968000" y="532800"/>
              <a:ext cx="2067570" cy="2749169"/>
              <a:chOff x="2898000" y="504000"/>
              <a:chExt cx="2067570" cy="2749169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0D7047B-C4C8-475B-A9DA-16407E460CC1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4897389-DA88-4911-9325-6DBE75AB7E61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0086C3D5-4128-46B8-8108-854EE65A75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C230FBD7-B5D6-419A-88C1-472079FC7B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Insurance</a:t>
                    </a:r>
                  </a:p>
                </p:txBody>
              </p:sp>
            </p:grpSp>
            <p:sp>
              <p:nvSpPr>
                <p:cNvPr id="139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BFBC5EDF-9CDD-475E-8CF2-0EF1412D8C7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0393AF5-4DC3-4995-8332-F7510A8BA71E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Majority investment in Camberford Law plc by Global Risk Partners Ltd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Feb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4" name="Picture 2" descr="http://www.camberfordlaw.com/content/skins/default/images/logo.jpg">
              <a:extLst>
                <a:ext uri="{FF2B5EF4-FFF2-40B4-BE49-F238E27FC236}">
                  <a16:creationId xmlns:a16="http://schemas.microsoft.com/office/drawing/2014/main" id="{2A8F270F-8B2E-42B3-B352-F3D9A3872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9438" y="1971857"/>
              <a:ext cx="922533" cy="60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6" descr="Image result for global risk partners logo">
              <a:extLst>
                <a:ext uri="{FF2B5EF4-FFF2-40B4-BE49-F238E27FC236}">
                  <a16:creationId xmlns:a16="http://schemas.microsoft.com/office/drawing/2014/main" id="{B80BF47F-8F24-4EDC-842B-3A3CAB99E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767" y="1011817"/>
              <a:ext cx="989909" cy="641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967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1530F4-051B-4926-8375-66F9753BD1E0}"/>
              </a:ext>
            </a:extLst>
          </p:cNvPr>
          <p:cNvGrpSpPr/>
          <p:nvPr/>
        </p:nvGrpSpPr>
        <p:grpSpPr>
          <a:xfrm>
            <a:off x="2736000" y="3528000"/>
            <a:ext cx="2063830" cy="2750401"/>
            <a:chOff x="4990648" y="3513599"/>
            <a:chExt cx="2063830" cy="275040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586347-E24C-4C18-AD22-6B28BD34964C}"/>
                </a:ext>
              </a:extLst>
            </p:cNvPr>
            <p:cNvGrpSpPr/>
            <p:nvPr/>
          </p:nvGrpSpPr>
          <p:grpSpPr>
            <a:xfrm>
              <a:off x="4990648" y="3513599"/>
              <a:ext cx="2063830" cy="2750401"/>
              <a:chOff x="7333537" y="3203222"/>
              <a:chExt cx="2063830" cy="283382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436906A-F704-4CF6-8CA3-1689DDCB4479}"/>
                  </a:ext>
                </a:extLst>
              </p:cNvPr>
              <p:cNvGrpSpPr/>
              <p:nvPr/>
            </p:nvGrpSpPr>
            <p:grpSpPr>
              <a:xfrm>
                <a:off x="7333537" y="3203222"/>
                <a:ext cx="2063830" cy="2833823"/>
                <a:chOff x="564011" y="290461"/>
                <a:chExt cx="2063830" cy="2833823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4CD74EA2-E0F7-4367-AD0F-458056BDF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841" y="290461"/>
                  <a:ext cx="2032000" cy="2833823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59A9E0-5F1D-477C-83DC-F715C994AD7F}"/>
                    </a:ext>
                  </a:extLst>
                </p:cNvPr>
                <p:cNvSpPr txBox="1"/>
                <p:nvPr/>
              </p:nvSpPr>
              <p:spPr>
                <a:xfrm>
                  <a:off x="564011" y="290461"/>
                  <a:ext cx="2032000" cy="49332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</a:rPr>
                    <a:t>Insurance</a:t>
                  </a:r>
                </a:p>
              </p:txBody>
            </p:sp>
            <p:sp>
              <p:nvSpPr>
                <p:cNvPr id="34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1F16AF2E-FC6A-48ED-A0A2-0E8ED062642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2775" y="312737"/>
                  <a:ext cx="304800" cy="304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pic>
            <p:nvPicPr>
              <p:cNvPr id="30" name="Picture 8" descr="Image result for ascent underwriting">
                <a:extLst>
                  <a:ext uri="{FF2B5EF4-FFF2-40B4-BE49-F238E27FC236}">
                    <a16:creationId xmlns:a16="http://schemas.microsoft.com/office/drawing/2014/main" id="{85086868-B6E0-4DD2-B1E4-E56907EB89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2906" y="4934695"/>
                <a:ext cx="1196923" cy="400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 descr="Image result for preservation capital partners">
                <a:extLst>
                  <a:ext uri="{FF2B5EF4-FFF2-40B4-BE49-F238E27FC236}">
                    <a16:creationId xmlns:a16="http://schemas.microsoft.com/office/drawing/2014/main" id="{1D282C22-98A4-46DD-B1D2-D0A037C1AB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6217" y="3857154"/>
                <a:ext cx="1377343" cy="3681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AF5FAA-4ABE-428D-90EB-7BDE41A29315}"/>
                </a:ext>
              </a:extLst>
            </p:cNvPr>
            <p:cNvSpPr txBox="1"/>
            <p:nvPr/>
          </p:nvSpPr>
          <p:spPr>
            <a:xfrm>
              <a:off x="4997603" y="4131902"/>
              <a:ext cx="2049322" cy="21097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Ascent Underwriting LLP by </a:t>
              </a:r>
              <a:r>
                <a:rPr lang="en-GB" sz="900" dirty="0">
                  <a:solidFill>
                    <a:srgbClr val="646464"/>
                  </a:solidFill>
                </a:rPr>
                <a:t>Preservation Capital Partners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Jan 2018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FFEA16-C684-4E06-A8A4-EB7BA7BA2CBD}"/>
              </a:ext>
            </a:extLst>
          </p:cNvPr>
          <p:cNvGrpSpPr/>
          <p:nvPr/>
        </p:nvGrpSpPr>
        <p:grpSpPr>
          <a:xfrm>
            <a:off x="7200000" y="3528000"/>
            <a:ext cx="2067570" cy="2749169"/>
            <a:chOff x="4968000" y="3456000"/>
            <a:chExt cx="2067570" cy="27491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1BE259-95D7-4F5C-BE75-4C4915B87C04}"/>
                </a:ext>
              </a:extLst>
            </p:cNvPr>
            <p:cNvGrpSpPr/>
            <p:nvPr/>
          </p:nvGrpSpPr>
          <p:grpSpPr>
            <a:xfrm>
              <a:off x="4968000" y="3456000"/>
              <a:ext cx="2067570" cy="2749169"/>
              <a:chOff x="2898000" y="504000"/>
              <a:chExt cx="2067570" cy="274916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76B1A55-3001-4DA6-BBF5-E62984C46FFD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EAAA9B6B-F425-421F-A896-B13F72ACA693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34F4452F-357D-4E05-B428-3FD8DED102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31F25E0-3716-4156-89B8-EAAA344C6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Industrial</a:t>
                    </a:r>
                  </a:p>
                </p:txBody>
              </p:sp>
            </p:grpSp>
            <p:sp>
              <p:nvSpPr>
                <p:cNvPr id="42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28EFB17-7E82-4C07-8F3A-8BFFD985DF5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36004B0-BB56-4F2D-8F03-FBE075F1E4CD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Pintsch Bubenzer by Dellner Brakes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Jan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37" name="Picture 40" descr="50 years of innovation">
              <a:extLst>
                <a:ext uri="{FF2B5EF4-FFF2-40B4-BE49-F238E27FC236}">
                  <a16:creationId xmlns:a16="http://schemas.microsoft.com/office/drawing/2014/main" id="{7E9E201A-62D5-4A1A-B2C6-DD665CC62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099" y="4131343"/>
              <a:ext cx="1636810" cy="327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978FC7B-2615-4A9D-B818-F69B22784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65" y="4994554"/>
              <a:ext cx="1439478" cy="473175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8ACA6F4-D0A4-4BA4-BF14-21242CB26960}"/>
              </a:ext>
            </a:extLst>
          </p:cNvPr>
          <p:cNvGrpSpPr/>
          <p:nvPr/>
        </p:nvGrpSpPr>
        <p:grpSpPr>
          <a:xfrm>
            <a:off x="576000" y="3528000"/>
            <a:ext cx="2066400" cy="2750400"/>
            <a:chOff x="7365600" y="3456000"/>
            <a:chExt cx="2032000" cy="278640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A10AB2C-C281-4F40-8BE5-011E4BF81DF7}"/>
                </a:ext>
              </a:extLst>
            </p:cNvPr>
            <p:cNvGrpSpPr/>
            <p:nvPr/>
          </p:nvGrpSpPr>
          <p:grpSpPr>
            <a:xfrm>
              <a:off x="7365600" y="3456000"/>
              <a:ext cx="2032000" cy="2786400"/>
              <a:chOff x="633584" y="502756"/>
              <a:chExt cx="2032000" cy="2801798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3B3DBF4A-FA6D-4506-BC85-5D8F46A50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DEFB7E2-7832-47EE-8C6C-A46F8934EF4B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Consumer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696B702-6721-4962-9FAD-244D1E4A8E02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Cassellie Limited by Lonsdale Capital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working capital analysis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Feb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0" name="Picture 2" descr="Lonsdale Capital Partners">
              <a:extLst>
                <a:ext uri="{FF2B5EF4-FFF2-40B4-BE49-F238E27FC236}">
                  <a16:creationId xmlns:a16="http://schemas.microsoft.com/office/drawing/2014/main" id="{81B264E5-A8A7-4129-909F-B5BE97AC7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5368" y="4089401"/>
              <a:ext cx="1872000" cy="19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F7261CA-FBD0-4EA2-AB7B-214593BA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5886" y="4892078"/>
              <a:ext cx="1787819" cy="371057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E6073D1-D3E4-488D-823A-B8C45B35D4EF}"/>
              </a:ext>
            </a:extLst>
          </p:cNvPr>
          <p:cNvGrpSpPr/>
          <p:nvPr/>
        </p:nvGrpSpPr>
        <p:grpSpPr>
          <a:xfrm>
            <a:off x="576000" y="504000"/>
            <a:ext cx="2067570" cy="2749169"/>
            <a:chOff x="5126400" y="504000"/>
            <a:chExt cx="2067570" cy="274916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70F97B7-E66B-4CFF-AEBA-7F3F8C323500}"/>
                </a:ext>
              </a:extLst>
            </p:cNvPr>
            <p:cNvGrpSpPr/>
            <p:nvPr/>
          </p:nvGrpSpPr>
          <p:grpSpPr>
            <a:xfrm>
              <a:off x="5126400" y="504000"/>
              <a:ext cx="2067570" cy="2749169"/>
              <a:chOff x="7274499" y="396000"/>
              <a:chExt cx="2067570" cy="279658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EDAC636-6D51-4437-8296-3698C209E2AB}"/>
                  </a:ext>
                </a:extLst>
              </p:cNvPr>
              <p:cNvGrpSpPr/>
              <p:nvPr/>
            </p:nvGrpSpPr>
            <p:grpSpPr>
              <a:xfrm>
                <a:off x="7274499" y="396000"/>
                <a:ext cx="2067570" cy="2796585"/>
                <a:chOff x="598014" y="502756"/>
                <a:chExt cx="2067570" cy="2796585"/>
              </a:xfrm>
            </p:grpSpPr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982DB384-A0A3-48E1-AFC7-DDC28A8651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014" y="503067"/>
                  <a:ext cx="2028352" cy="2796274"/>
                </a:xfrm>
                <a:prstGeom prst="rect">
                  <a:avLst/>
                </a:prstGeom>
              </p:spPr>
            </p:pic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F1561E8-6E66-4A34-937C-694818FC034F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Real Estate</a:t>
                  </a:r>
                </a:p>
              </p:txBody>
            </p:sp>
          </p:grpSp>
          <p:sp>
            <p:nvSpPr>
              <p:cNvPr id="112" name="AutoShape 2" descr="Image result for montagu private equity">
                <a:extLst>
                  <a:ext uri="{FF2B5EF4-FFF2-40B4-BE49-F238E27FC236}">
                    <a16:creationId xmlns:a16="http://schemas.microsoft.com/office/drawing/2014/main" id="{92607CE6-F2A4-46AC-A31E-4E7448AF93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5616" y="509161"/>
                <a:ext cx="309782" cy="16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D50590F-66F2-459C-8420-46E9C792F0FD}"/>
                </a:ext>
              </a:extLst>
            </p:cNvPr>
            <p:cNvGrpSpPr/>
            <p:nvPr/>
          </p:nvGrpSpPr>
          <p:grpSpPr>
            <a:xfrm>
              <a:off x="5126400" y="897748"/>
              <a:ext cx="2042799" cy="2319421"/>
              <a:chOff x="5126400" y="897748"/>
              <a:chExt cx="2042799" cy="2319421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6C8615B-F9CE-416C-B5BB-F5A26B16834D}"/>
                  </a:ext>
                </a:extLst>
              </p:cNvPr>
              <p:cNvSpPr txBox="1"/>
              <p:nvPr/>
            </p:nvSpPr>
            <p:spPr>
              <a:xfrm>
                <a:off x="5126400" y="897748"/>
                <a:ext cx="2042799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Art-Invest Real Estate Funds GmbH and AIRE Rosen München Beteiligungs GmbH &amp; Co. KG by Allianz Real Estate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and SPA advisory support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Feb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pic>
            <p:nvPicPr>
              <p:cNvPr id="109" name="Picture 7" descr="Image result for allianz real estate">
                <a:extLst>
                  <a:ext uri="{FF2B5EF4-FFF2-40B4-BE49-F238E27FC236}">
                    <a16:creationId xmlns:a16="http://schemas.microsoft.com/office/drawing/2014/main" id="{790B2C63-AF33-476C-8904-F08917451A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3655" y="1037368"/>
                <a:ext cx="1321079" cy="528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15" descr="Related image">
                <a:extLst>
                  <a:ext uri="{FF2B5EF4-FFF2-40B4-BE49-F238E27FC236}">
                    <a16:creationId xmlns:a16="http://schemas.microsoft.com/office/drawing/2014/main" id="{E75004F7-754E-4FB2-B7A4-D9390099F8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9201" y="2150269"/>
                <a:ext cx="823656" cy="484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0E84390-8F09-4515-AF22-032CD40874B8}"/>
              </a:ext>
            </a:extLst>
          </p:cNvPr>
          <p:cNvGrpSpPr/>
          <p:nvPr/>
        </p:nvGrpSpPr>
        <p:grpSpPr>
          <a:xfrm>
            <a:off x="7200000" y="504000"/>
            <a:ext cx="2066399" cy="2750400"/>
            <a:chOff x="7199999" y="3495600"/>
            <a:chExt cx="2066399" cy="2750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C5E2509-2BF7-458A-8882-481ED15DEE61}"/>
                </a:ext>
              </a:extLst>
            </p:cNvPr>
            <p:cNvGrpSpPr/>
            <p:nvPr/>
          </p:nvGrpSpPr>
          <p:grpSpPr>
            <a:xfrm>
              <a:off x="7200000" y="3495600"/>
              <a:ext cx="2066398" cy="2750400"/>
              <a:chOff x="595841" y="309136"/>
              <a:chExt cx="2048932" cy="2801799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44C157D5-260B-4167-B219-1B24622AC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5841" y="309136"/>
                <a:ext cx="2032000" cy="2801799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282D6D2-CE62-42EA-88EF-D6757F72A164}"/>
                  </a:ext>
                </a:extLst>
              </p:cNvPr>
              <p:cNvSpPr txBox="1"/>
              <p:nvPr/>
            </p:nvSpPr>
            <p:spPr>
              <a:xfrm>
                <a:off x="595841" y="30913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Manufacturing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B8C4B2F-A9C2-4BE6-9435-28A78D8B7F04}"/>
                  </a:ext>
                </a:extLst>
              </p:cNvPr>
              <p:cNvSpPr txBox="1"/>
              <p:nvPr/>
            </p:nvSpPr>
            <p:spPr>
              <a:xfrm>
                <a:off x="612774" y="876624"/>
                <a:ext cx="2031999" cy="2149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Kautex Maschinenbau GmbH by </a:t>
                </a:r>
                <a:r>
                  <a:rPr lang="de-DE" sz="900" dirty="0">
                    <a:solidFill>
                      <a:srgbClr val="646464"/>
                    </a:solidFill>
                  </a:rPr>
                  <a:t>UiAG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Feb 2018</a:t>
                </a:r>
              </a:p>
            </p:txBody>
          </p:sp>
          <p:sp>
            <p:nvSpPr>
              <p:cNvPr id="123" name="AutoShape 2" descr="Image result for montagu private equity">
                <a:extLst>
                  <a:ext uri="{FF2B5EF4-FFF2-40B4-BE49-F238E27FC236}">
                    <a16:creationId xmlns:a16="http://schemas.microsoft.com/office/drawing/2014/main" id="{982B1DAE-9F1A-45E4-9B1B-B860E7B532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2775" y="312737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pic>
          <p:nvPicPr>
            <p:cNvPr id="118" name="Picture 6">
              <a:extLst>
                <a:ext uri="{FF2B5EF4-FFF2-40B4-BE49-F238E27FC236}">
                  <a16:creationId xmlns:a16="http://schemas.microsoft.com/office/drawing/2014/main" id="{14A45CA8-1FC6-43F2-9C06-C613F037C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775" y="4062994"/>
              <a:ext cx="1300664" cy="42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8" descr="Related image">
              <a:extLst>
                <a:ext uri="{FF2B5EF4-FFF2-40B4-BE49-F238E27FC236}">
                  <a16:creationId xmlns:a16="http://schemas.microsoft.com/office/drawing/2014/main" id="{082F5CD4-42F4-4037-9F84-8AC228A58B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9999" y="4818368"/>
              <a:ext cx="1971815" cy="853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2E3A6FF-0187-4C34-A939-20AB1BAEFE03}"/>
              </a:ext>
            </a:extLst>
          </p:cNvPr>
          <p:cNvGrpSpPr/>
          <p:nvPr/>
        </p:nvGrpSpPr>
        <p:grpSpPr>
          <a:xfrm>
            <a:off x="4968000" y="504000"/>
            <a:ext cx="2066400" cy="2750400"/>
            <a:chOff x="5120266" y="3456000"/>
            <a:chExt cx="2066400" cy="275040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B462D25-E169-43AE-9F81-607496BC597F}"/>
                </a:ext>
              </a:extLst>
            </p:cNvPr>
            <p:cNvGrpSpPr/>
            <p:nvPr/>
          </p:nvGrpSpPr>
          <p:grpSpPr>
            <a:xfrm>
              <a:off x="5120266" y="3456000"/>
              <a:ext cx="2066400" cy="2750400"/>
              <a:chOff x="578907" y="308855"/>
              <a:chExt cx="2048934" cy="3014636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0DBD4A64-5C37-488B-9F0E-182C41239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5841" y="308855"/>
                <a:ext cx="2032000" cy="3014636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4C7D61C-305D-4FF8-94FB-F129A8DB3E01}"/>
                  </a:ext>
                </a:extLst>
              </p:cNvPr>
              <p:cNvSpPr txBox="1"/>
              <p:nvPr/>
            </p:nvSpPr>
            <p:spPr>
              <a:xfrm>
                <a:off x="595841" y="329681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Leisure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2D9C162-BD04-459B-96C1-BA0BD8ADEB03}"/>
                  </a:ext>
                </a:extLst>
              </p:cNvPr>
              <p:cNvSpPr txBox="1"/>
              <p:nvPr/>
            </p:nvSpPr>
            <p:spPr>
              <a:xfrm>
                <a:off x="578907" y="922794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Wyndham Vacation Rentals Europe by Platinum Equity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financial, tax and operational due diligence services and regulatory advice (CAA)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Feb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</a:endParaRPr>
              </a:p>
            </p:txBody>
          </p:sp>
          <p:sp>
            <p:nvSpPr>
              <p:cNvPr id="131" name="AutoShape 2" descr="Image result for montagu private equity">
                <a:extLst>
                  <a:ext uri="{FF2B5EF4-FFF2-40B4-BE49-F238E27FC236}">
                    <a16:creationId xmlns:a16="http://schemas.microsoft.com/office/drawing/2014/main" id="{81739E9D-7516-4E82-A6A6-390BE1A3BD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2775" y="312737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pic>
          <p:nvPicPr>
            <p:cNvPr id="126" name="Picture 2" descr="Image result for platinum equity">
              <a:extLst>
                <a:ext uri="{FF2B5EF4-FFF2-40B4-BE49-F238E27FC236}">
                  <a16:creationId xmlns:a16="http://schemas.microsoft.com/office/drawing/2014/main" id="{85DEE88E-E1E8-42B1-AF81-5B26D1276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006" y="4097022"/>
              <a:ext cx="1339189" cy="308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6" descr="Image result for wyndham vacation rentals">
              <a:extLst>
                <a:ext uri="{FF2B5EF4-FFF2-40B4-BE49-F238E27FC236}">
                  <a16:creationId xmlns:a16="http://schemas.microsoft.com/office/drawing/2014/main" id="{A0688583-0B52-42A5-8CC6-344C50FDB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006" y="5022791"/>
              <a:ext cx="1352993" cy="37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DD7AEE8-5A58-43BA-879F-681F5A4C9C2B}"/>
              </a:ext>
            </a:extLst>
          </p:cNvPr>
          <p:cNvGrpSpPr/>
          <p:nvPr/>
        </p:nvGrpSpPr>
        <p:grpSpPr>
          <a:xfrm>
            <a:off x="2736000" y="504000"/>
            <a:ext cx="2086375" cy="2749169"/>
            <a:chOff x="552049" y="504000"/>
            <a:chExt cx="2116721" cy="274916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9B4D2B-1ABA-4975-A6C5-4DEC94B4C59D}"/>
                </a:ext>
              </a:extLst>
            </p:cNvPr>
            <p:cNvGrpSpPr/>
            <p:nvPr/>
          </p:nvGrpSpPr>
          <p:grpSpPr>
            <a:xfrm>
              <a:off x="601200" y="504000"/>
              <a:ext cx="2067570" cy="2749169"/>
              <a:chOff x="7274499" y="396000"/>
              <a:chExt cx="2067570" cy="279658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4D608DC-2FAB-4A72-972B-08E7750153FC}"/>
                  </a:ext>
                </a:extLst>
              </p:cNvPr>
              <p:cNvGrpSpPr/>
              <p:nvPr/>
            </p:nvGrpSpPr>
            <p:grpSpPr>
              <a:xfrm>
                <a:off x="7274499" y="396000"/>
                <a:ext cx="2067570" cy="2796585"/>
                <a:chOff x="598014" y="502756"/>
                <a:chExt cx="2067570" cy="2796585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E61FD21E-6A43-415B-B692-C595B02F3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014" y="503067"/>
                  <a:ext cx="2028352" cy="2796274"/>
                </a:xfrm>
                <a:prstGeom prst="rect">
                  <a:avLst/>
                </a:prstGeom>
              </p:spPr>
            </p:pic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1C9D7BD-5BE4-4143-9CA5-0E4B5799AE5D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Software</a:t>
                  </a:r>
                </a:p>
              </p:txBody>
            </p:sp>
          </p:grpSp>
          <p:sp>
            <p:nvSpPr>
              <p:cNvPr id="75" name="AutoShape 2" descr="Image result for montagu private equity">
                <a:extLst>
                  <a:ext uri="{FF2B5EF4-FFF2-40B4-BE49-F238E27FC236}">
                    <a16:creationId xmlns:a16="http://schemas.microsoft.com/office/drawing/2014/main" id="{7F4A73CA-20E6-4723-912A-48F145847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5616" y="509161"/>
                <a:ext cx="309782" cy="16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21CE22-5E41-43C8-ACC3-03BC8249F7C4}"/>
                </a:ext>
              </a:extLst>
            </p:cNvPr>
            <p:cNvSpPr txBox="1"/>
            <p:nvPr/>
          </p:nvSpPr>
          <p:spPr>
            <a:xfrm>
              <a:off x="552049" y="86315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GB" sz="900" dirty="0">
                  <a:solidFill>
                    <a:srgbClr val="646464"/>
                  </a:solidFill>
                </a:rPr>
                <a:t>CitNow by Tenzing Private Equity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Feb 2018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2" name="Picture 2" descr="Image result for tenzing private equity">
              <a:extLst>
                <a:ext uri="{FF2B5EF4-FFF2-40B4-BE49-F238E27FC236}">
                  <a16:creationId xmlns:a16="http://schemas.microsoft.com/office/drawing/2014/main" id="{2B236B78-674F-4588-943F-E2D61A313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900" y="982815"/>
              <a:ext cx="837263" cy="76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Image result for citnow">
              <a:extLst>
                <a:ext uri="{FF2B5EF4-FFF2-40B4-BE49-F238E27FC236}">
                  <a16:creationId xmlns:a16="http://schemas.microsoft.com/office/drawing/2014/main" id="{E7F592FE-AB9F-4E14-A551-6DEB43953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794" y="2067133"/>
              <a:ext cx="511474" cy="51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FE858F-1F00-445E-805A-58C137096023}"/>
              </a:ext>
            </a:extLst>
          </p:cNvPr>
          <p:cNvGrpSpPr/>
          <p:nvPr/>
        </p:nvGrpSpPr>
        <p:grpSpPr>
          <a:xfrm>
            <a:off x="4968000" y="3528000"/>
            <a:ext cx="2067570" cy="2749169"/>
            <a:chOff x="590400" y="3495600"/>
            <a:chExt cx="2067570" cy="274916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76E926F-63AD-464C-A01E-E3D799D4A21B}"/>
                </a:ext>
              </a:extLst>
            </p:cNvPr>
            <p:cNvGrpSpPr/>
            <p:nvPr/>
          </p:nvGrpSpPr>
          <p:grpSpPr>
            <a:xfrm>
              <a:off x="590400" y="3495600"/>
              <a:ext cx="2067570" cy="2749169"/>
              <a:chOff x="2898000" y="504000"/>
              <a:chExt cx="2067570" cy="2749169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9C067FF-CF7A-43A9-9562-3112D2018F2E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162F796B-EEAA-4C66-A10F-DCF8C4E33B70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2474FEAD-CAF0-4111-A2FE-28DC9FA60D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CF8FEBC1-233E-48E8-99CC-0C54AE348A1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Industrial</a:t>
                    </a:r>
                  </a:p>
                </p:txBody>
              </p:sp>
            </p:grpSp>
            <p:sp>
              <p:nvSpPr>
                <p:cNvPr id="85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59786A7-C243-4ACA-92E5-ABD6F72D3A7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749A109-25AE-4239-A4D6-3ABFE6151E4A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Majority investment in Noreko AS by Mauser Corporation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Jan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80" name="Picture 22" descr="Image result for mauser corporation logo">
              <a:extLst>
                <a:ext uri="{FF2B5EF4-FFF2-40B4-BE49-F238E27FC236}">
                  <a16:creationId xmlns:a16="http://schemas.microsoft.com/office/drawing/2014/main" id="{EA2A2B3C-32D8-4A91-AE24-E6155813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026" y="4164227"/>
              <a:ext cx="1334070" cy="266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B672525-A73B-43A6-9D76-5E7C4D25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8160" y="4925942"/>
              <a:ext cx="696062" cy="58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600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D4719EA-FE9E-4187-A26B-3022B9FEE432}"/>
              </a:ext>
            </a:extLst>
          </p:cNvPr>
          <p:cNvGrpSpPr/>
          <p:nvPr/>
        </p:nvGrpSpPr>
        <p:grpSpPr>
          <a:xfrm>
            <a:off x="4968000" y="504000"/>
            <a:ext cx="2066400" cy="2750400"/>
            <a:chOff x="5120266" y="3225599"/>
            <a:chExt cx="2048934" cy="2792994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C89EABF-2584-4042-ADB4-0C1983AAE670}"/>
                </a:ext>
              </a:extLst>
            </p:cNvPr>
            <p:cNvGrpSpPr/>
            <p:nvPr/>
          </p:nvGrpSpPr>
          <p:grpSpPr>
            <a:xfrm>
              <a:off x="5120266" y="3225599"/>
              <a:ext cx="2048934" cy="2792994"/>
              <a:chOff x="578907" y="308855"/>
              <a:chExt cx="2048934" cy="3014636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2AE53129-77FC-43AC-8049-0E3E4FF83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5841" y="308855"/>
                <a:ext cx="2032000" cy="3014636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1C776B6-B9EF-4083-911D-FB7BAE6EE9B5}"/>
                  </a:ext>
                </a:extLst>
              </p:cNvPr>
              <p:cNvSpPr txBox="1"/>
              <p:nvPr/>
            </p:nvSpPr>
            <p:spPr>
              <a:xfrm>
                <a:off x="595841" y="329681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Business Services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BCBE93E-800E-4A65-BEF8-C763E1B03DCD}"/>
                  </a:ext>
                </a:extLst>
              </p:cNvPr>
              <p:cNvSpPr txBox="1"/>
              <p:nvPr/>
            </p:nvSpPr>
            <p:spPr>
              <a:xfrm>
                <a:off x="578907" y="922794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Air Alliance Group by </a:t>
                </a:r>
                <a:r>
                  <a:rPr lang="de-DE" sz="900" dirty="0">
                    <a:solidFill>
                      <a:srgbClr val="646464"/>
                    </a:solidFill>
                  </a:rPr>
                  <a:t>DPE Deutsche Private Equity GmbH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Jan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105" name="AutoShape 2" descr="Image result for montagu private equity">
                <a:extLst>
                  <a:ext uri="{FF2B5EF4-FFF2-40B4-BE49-F238E27FC236}">
                    <a16:creationId xmlns:a16="http://schemas.microsoft.com/office/drawing/2014/main" id="{7D1ADE8E-5EF7-4035-A772-18A72489F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2775" y="312737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pic>
          <p:nvPicPr>
            <p:cNvPr id="100" name="Picture 2" descr="Image result for DPE Deutsche Private Equity GmbH">
              <a:extLst>
                <a:ext uri="{FF2B5EF4-FFF2-40B4-BE49-F238E27FC236}">
                  <a16:creationId xmlns:a16="http://schemas.microsoft.com/office/drawing/2014/main" id="{E5955173-5066-4A11-B0F6-D24EDFB8C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044" y="3989542"/>
              <a:ext cx="1720343" cy="25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3">
              <a:extLst>
                <a:ext uri="{FF2B5EF4-FFF2-40B4-BE49-F238E27FC236}">
                  <a16:creationId xmlns:a16="http://schemas.microsoft.com/office/drawing/2014/main" id="{56D88715-E2C4-4190-AAE1-1177CB1FCA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8986" y="4816408"/>
              <a:ext cx="1286561" cy="428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B292F1-F168-4728-A735-52611D8300D8}"/>
              </a:ext>
            </a:extLst>
          </p:cNvPr>
          <p:cNvGrpSpPr/>
          <p:nvPr/>
        </p:nvGrpSpPr>
        <p:grpSpPr>
          <a:xfrm>
            <a:off x="7200000" y="504000"/>
            <a:ext cx="2066400" cy="2750400"/>
            <a:chOff x="596900" y="298270"/>
            <a:chExt cx="2048934" cy="2801799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925ED2E-8647-42F3-9565-27ECFD59E4AE}"/>
                </a:ext>
              </a:extLst>
            </p:cNvPr>
            <p:cNvGrpSpPr/>
            <p:nvPr/>
          </p:nvGrpSpPr>
          <p:grpSpPr>
            <a:xfrm>
              <a:off x="596900" y="298270"/>
              <a:ext cx="2048934" cy="2801799"/>
              <a:chOff x="595841" y="309136"/>
              <a:chExt cx="2048934" cy="2801799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96350BC-EB40-4E89-90A4-54F525C5D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5841" y="309136"/>
                <a:ext cx="2032000" cy="2801799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0985A4D-74F1-473F-A884-C126CC088912}"/>
                  </a:ext>
                </a:extLst>
              </p:cNvPr>
              <p:cNvSpPr txBox="1"/>
              <p:nvPr/>
            </p:nvSpPr>
            <p:spPr>
              <a:xfrm>
                <a:off x="595841" y="30913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Automotive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1265A73-E8DF-4C1C-AF8F-2F4FBB5F4736}"/>
                  </a:ext>
                </a:extLst>
              </p:cNvPr>
              <p:cNvSpPr txBox="1"/>
              <p:nvPr/>
            </p:nvSpPr>
            <p:spPr>
              <a:xfrm>
                <a:off x="612775" y="876624"/>
                <a:ext cx="2032000" cy="2149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BFC Fahrzeugteile GmbH by ii invest GmbH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Jan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113" name="AutoShape 2" descr="Image result for montagu private equity">
                <a:extLst>
                  <a:ext uri="{FF2B5EF4-FFF2-40B4-BE49-F238E27FC236}">
                    <a16:creationId xmlns:a16="http://schemas.microsoft.com/office/drawing/2014/main" id="{34142A52-F4BF-433C-83A7-3510E485D9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2775" y="312737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pic>
          <p:nvPicPr>
            <p:cNvPr id="108" name="Picture 3">
              <a:extLst>
                <a:ext uri="{FF2B5EF4-FFF2-40B4-BE49-F238E27FC236}">
                  <a16:creationId xmlns:a16="http://schemas.microsoft.com/office/drawing/2014/main" id="{B2048C30-8D1A-4F2F-852F-BBB5E985E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759" y="924797"/>
              <a:ext cx="1443228" cy="403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5" descr="Related image">
              <a:extLst>
                <a:ext uri="{FF2B5EF4-FFF2-40B4-BE49-F238E27FC236}">
                  <a16:creationId xmlns:a16="http://schemas.microsoft.com/office/drawing/2014/main" id="{B3239646-EA1A-4523-948F-D0F9A37C5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759" y="1707155"/>
              <a:ext cx="1371600" cy="65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1C3D83D-9732-4EA4-B3F8-69B8E10D6FC4}"/>
              </a:ext>
            </a:extLst>
          </p:cNvPr>
          <p:cNvGrpSpPr/>
          <p:nvPr/>
        </p:nvGrpSpPr>
        <p:grpSpPr>
          <a:xfrm>
            <a:off x="576000" y="3528000"/>
            <a:ext cx="2067570" cy="2749169"/>
            <a:chOff x="7200000" y="532800"/>
            <a:chExt cx="2067570" cy="274916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11820-0583-4C05-AC60-C0AD9E4EEAAE}"/>
                </a:ext>
              </a:extLst>
            </p:cNvPr>
            <p:cNvGrpSpPr/>
            <p:nvPr/>
          </p:nvGrpSpPr>
          <p:grpSpPr>
            <a:xfrm>
              <a:off x="7200000" y="532800"/>
              <a:ext cx="2067570" cy="2749169"/>
              <a:chOff x="2898000" y="504000"/>
              <a:chExt cx="2067570" cy="2749169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66E2B50-D65D-48D2-A76C-049DE62207B0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652A2EF0-1E37-4779-9F26-4B02744F5FDA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23" name="Picture 122">
                    <a:extLst>
                      <a:ext uri="{FF2B5EF4-FFF2-40B4-BE49-F238E27FC236}">
                        <a16:creationId xmlns:a16="http://schemas.microsoft.com/office/drawing/2014/main" id="{0FE323B8-049F-4C25-9A5C-FFC99D11CB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C1B61914-E695-4B96-A70E-67D606073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22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656D6B0E-32DC-43B0-95D5-EC1D8F8C16A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7B7B10A-03B0-4FD8-8CB4-BC17B80768DB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Genesis Automation Holding Ltd by GHO Capital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Jan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7" name="Picture 12" descr="Image result for gho capital partners logo">
              <a:extLst>
                <a:ext uri="{FF2B5EF4-FFF2-40B4-BE49-F238E27FC236}">
                  <a16:creationId xmlns:a16="http://schemas.microsoft.com/office/drawing/2014/main" id="{3ED7E4CA-6211-4896-BD5E-B99844496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176" y="1099684"/>
              <a:ext cx="1008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8" descr="Image result for genesis automation holding logo">
              <a:extLst>
                <a:ext uri="{FF2B5EF4-FFF2-40B4-BE49-F238E27FC236}">
                  <a16:creationId xmlns:a16="http://schemas.microsoft.com/office/drawing/2014/main" id="{926AAE05-C2FF-4817-BFAB-A34FF4A3A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8376" y="2094323"/>
              <a:ext cx="1371600" cy="453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73A9FCB-CFCF-4BF7-8E9A-6E7DDF43BE10}"/>
              </a:ext>
            </a:extLst>
          </p:cNvPr>
          <p:cNvGrpSpPr/>
          <p:nvPr/>
        </p:nvGrpSpPr>
        <p:grpSpPr>
          <a:xfrm>
            <a:off x="4968000" y="3528000"/>
            <a:ext cx="2066400" cy="2750400"/>
            <a:chOff x="5140226" y="518408"/>
            <a:chExt cx="2032000" cy="280179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9A64F5B-9DE8-4AE0-8E29-E003EF1824B4}"/>
                </a:ext>
              </a:extLst>
            </p:cNvPr>
            <p:cNvGrpSpPr/>
            <p:nvPr/>
          </p:nvGrpSpPr>
          <p:grpSpPr>
            <a:xfrm>
              <a:off x="5140226" y="518408"/>
              <a:ext cx="2032000" cy="2801798"/>
              <a:chOff x="633584" y="502756"/>
              <a:chExt cx="2032000" cy="2801798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9AF72AD0-81C5-4842-90E2-69D67EDAB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D762ED2-6393-4F66-A995-276C19099E08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Insurance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62C3FD0-B5E9-44C5-8AE0-3D9EB0D77579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Endsleigh Limited by A-Plan Insurance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SPA advisory support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Jan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7" name="Picture 2" descr="Image result for a-plan">
              <a:extLst>
                <a:ext uri="{FF2B5EF4-FFF2-40B4-BE49-F238E27FC236}">
                  <a16:creationId xmlns:a16="http://schemas.microsoft.com/office/drawing/2014/main" id="{4F93CC13-7A72-4F06-A3FE-2A9250DE6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651" y="1135873"/>
              <a:ext cx="563150" cy="544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6" descr="Image result for endsleigh insurance">
              <a:extLst>
                <a:ext uri="{FF2B5EF4-FFF2-40B4-BE49-F238E27FC236}">
                  <a16:creationId xmlns:a16="http://schemas.microsoft.com/office/drawing/2014/main" id="{9358ED78-5E62-4378-B2AC-1E1DE6087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279" y="2030534"/>
              <a:ext cx="911894" cy="58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EC31011-4210-4414-A13C-4E00A5E1D02C}"/>
              </a:ext>
            </a:extLst>
          </p:cNvPr>
          <p:cNvGrpSpPr/>
          <p:nvPr/>
        </p:nvGrpSpPr>
        <p:grpSpPr>
          <a:xfrm>
            <a:off x="2736000" y="3528000"/>
            <a:ext cx="2067570" cy="2749169"/>
            <a:chOff x="7184803" y="523024"/>
            <a:chExt cx="2067570" cy="274916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324531D-7EE3-4869-888E-287E465CAF89}"/>
                </a:ext>
              </a:extLst>
            </p:cNvPr>
            <p:cNvGrpSpPr/>
            <p:nvPr/>
          </p:nvGrpSpPr>
          <p:grpSpPr>
            <a:xfrm>
              <a:off x="7184803" y="523024"/>
              <a:ext cx="2067570" cy="2749169"/>
              <a:chOff x="2898000" y="504000"/>
              <a:chExt cx="2067570" cy="2749169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6C02521D-3B6F-41F8-A216-1D4548AB7BB5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2E8B04F4-3030-411E-A304-63E13F7D8A73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40" name="Picture 139">
                    <a:extLst>
                      <a:ext uri="{FF2B5EF4-FFF2-40B4-BE49-F238E27FC236}">
                        <a16:creationId xmlns:a16="http://schemas.microsoft.com/office/drawing/2014/main" id="{61321208-192D-444A-BC08-6C0C2D27C9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4AE541C7-434A-4951-A7BA-36709EB4F766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Technology</a:t>
                    </a:r>
                  </a:p>
                </p:txBody>
              </p:sp>
            </p:grpSp>
            <p:sp>
              <p:nvSpPr>
                <p:cNvPr id="139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829AE31C-6A4B-4004-8CC1-92B6CEE1ECE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70A254A-9BE3-4C87-BC21-28BEF98E23FF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OpenWave Mobility by ENEA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Jan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4" name="Picture 32" descr="Image result for ENEA logo">
              <a:extLst>
                <a:ext uri="{FF2B5EF4-FFF2-40B4-BE49-F238E27FC236}">
                  <a16:creationId xmlns:a16="http://schemas.microsoft.com/office/drawing/2014/main" id="{02705EA7-29A2-4FC1-B813-4FCDDF485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5658" y="1148873"/>
              <a:ext cx="1069460" cy="561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36" descr="Image result for openwave mobility logo">
              <a:extLst>
                <a:ext uri="{FF2B5EF4-FFF2-40B4-BE49-F238E27FC236}">
                  <a16:creationId xmlns:a16="http://schemas.microsoft.com/office/drawing/2014/main" id="{BBDD4824-F601-4723-A7F7-E8769B2A4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909" y="2158323"/>
              <a:ext cx="1242957" cy="337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029F5B7-BFAD-4BE8-BD37-7507C0CC6409}"/>
              </a:ext>
            </a:extLst>
          </p:cNvPr>
          <p:cNvGrpSpPr/>
          <p:nvPr/>
        </p:nvGrpSpPr>
        <p:grpSpPr>
          <a:xfrm>
            <a:off x="576000" y="504000"/>
            <a:ext cx="2067570" cy="2749169"/>
            <a:chOff x="576000" y="504000"/>
            <a:chExt cx="2067570" cy="2749169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15FFAEA-BCF1-4C76-8122-E1FD99F84064}"/>
                </a:ext>
              </a:extLst>
            </p:cNvPr>
            <p:cNvGrpSpPr/>
            <p:nvPr/>
          </p:nvGrpSpPr>
          <p:grpSpPr>
            <a:xfrm>
              <a:off x="576000" y="504000"/>
              <a:ext cx="2067570" cy="2749169"/>
              <a:chOff x="2898000" y="504000"/>
              <a:chExt cx="2067570" cy="2749169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CAAAD93-E1C0-4288-9D05-EAF56FF463F3}"/>
                  </a:ext>
                </a:extLst>
              </p:cNvPr>
              <p:cNvGrpSpPr/>
              <p:nvPr/>
            </p:nvGrpSpPr>
            <p:grpSpPr>
              <a:xfrm>
                <a:off x="28980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8CD54863-B6B3-4A8B-AE16-390BFD9DF7CB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9D4DF2AC-82D4-46FB-B63F-B9542B3DF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61182B44-5A49-4A0E-920E-349CAD487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TMT</a:t>
                    </a:r>
                  </a:p>
                </p:txBody>
              </p:sp>
            </p:grpSp>
            <p:sp>
              <p:nvSpPr>
                <p:cNvPr id="159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7002D990-126E-4DB5-A832-7EAFCD3A4BA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3A3E69D-21DA-469B-97FB-93A4E25B1E2A}"/>
                  </a:ext>
                </a:extLst>
              </p:cNvPr>
              <p:cNvSpPr txBox="1"/>
              <p:nvPr/>
            </p:nvSpPr>
            <p:spPr>
              <a:xfrm>
                <a:off x="2898000" y="90581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IMD Group by Inflexion Private Equity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Jan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6ED0E52B-F6A5-45E2-97C9-69F84C144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928" y="1108956"/>
              <a:ext cx="1056495" cy="430673"/>
            </a:xfrm>
            <a:prstGeom prst="rect">
              <a:avLst/>
            </a:prstGeom>
          </p:spPr>
        </p:pic>
        <p:pic>
          <p:nvPicPr>
            <p:cNvPr id="155" name="Picture 2" descr="Group IMD">
              <a:extLst>
                <a:ext uri="{FF2B5EF4-FFF2-40B4-BE49-F238E27FC236}">
                  <a16:creationId xmlns:a16="http://schemas.microsoft.com/office/drawing/2014/main" id="{91DF53B8-E843-4CED-A5EF-499C46140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46" y="1996741"/>
              <a:ext cx="1834980" cy="30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CE6B7FE-CC82-4681-BF1A-923C7C139453}"/>
              </a:ext>
            </a:extLst>
          </p:cNvPr>
          <p:cNvGrpSpPr/>
          <p:nvPr/>
        </p:nvGrpSpPr>
        <p:grpSpPr>
          <a:xfrm>
            <a:off x="2736000" y="504000"/>
            <a:ext cx="2067570" cy="2754843"/>
            <a:chOff x="7274499" y="396000"/>
            <a:chExt cx="2067570" cy="280235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A61751E-4582-4FA9-B6E2-16D06D4B62B9}"/>
                </a:ext>
              </a:extLst>
            </p:cNvPr>
            <p:cNvGrpSpPr/>
            <p:nvPr/>
          </p:nvGrpSpPr>
          <p:grpSpPr>
            <a:xfrm>
              <a:off x="7274499" y="396000"/>
              <a:ext cx="2067570" cy="2796585"/>
              <a:chOff x="598014" y="502756"/>
              <a:chExt cx="2067570" cy="2796585"/>
            </a:xfrm>
          </p:grpSpPr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38E34ECC-821F-4C87-9286-86CC9699A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8014" y="503067"/>
                <a:ext cx="2028352" cy="2796274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A8489E3-D222-4808-8F1C-6B40BB079914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Healthcare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C7AD5B8-175E-41F2-9929-02C02D366C4C}"/>
                </a:ext>
              </a:extLst>
            </p:cNvPr>
            <p:cNvGrpSpPr/>
            <p:nvPr/>
          </p:nvGrpSpPr>
          <p:grpSpPr>
            <a:xfrm>
              <a:off x="7305616" y="509161"/>
              <a:ext cx="1926280" cy="2689196"/>
              <a:chOff x="612775" y="312737"/>
              <a:chExt cx="1895303" cy="5060121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F35AF10-656E-4C75-A2A1-258213081921}"/>
                  </a:ext>
                </a:extLst>
              </p:cNvPr>
              <p:cNvSpPr txBox="1"/>
              <p:nvPr/>
            </p:nvSpPr>
            <p:spPr>
              <a:xfrm>
                <a:off x="725554" y="1328821"/>
                <a:ext cx="1782524" cy="404403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Concept Life Sciences by Spectris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Jan 2018</a:t>
                </a: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168" name="AutoShape 2" descr="Image result for montagu private equity">
                <a:extLst>
                  <a:ext uri="{FF2B5EF4-FFF2-40B4-BE49-F238E27FC236}">
                    <a16:creationId xmlns:a16="http://schemas.microsoft.com/office/drawing/2014/main" id="{759902B0-9440-49AB-BFBD-1D20AC81F4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2775" y="312737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pic>
          <p:nvPicPr>
            <p:cNvPr id="165" name="Picture 2">
              <a:extLst>
                <a:ext uri="{FF2B5EF4-FFF2-40B4-BE49-F238E27FC236}">
                  <a16:creationId xmlns:a16="http://schemas.microsoft.com/office/drawing/2014/main" id="{5F30C4FC-07BD-4E39-BA6D-28186428A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434" y="1862932"/>
              <a:ext cx="1081269" cy="466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6" name="Picture 4" descr="Image result for spectric plc">
              <a:extLst>
                <a:ext uri="{FF2B5EF4-FFF2-40B4-BE49-F238E27FC236}">
                  <a16:creationId xmlns:a16="http://schemas.microsoft.com/office/drawing/2014/main" id="{B40C7FF9-4B01-475C-8812-ACD3D503D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5981" y="964920"/>
              <a:ext cx="1520176" cy="38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740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1" name="Rectangle 50"/>
          <p:cNvSpPr/>
          <p:nvPr/>
        </p:nvSpPr>
        <p:spPr>
          <a:xfrm>
            <a:off x="602578" y="519391"/>
            <a:ext cx="2029001" cy="2793394"/>
          </a:xfrm>
          <a:prstGeom prst="rect">
            <a:avLst/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1200"/>
              </a:spcBef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GB" sz="4000" b="1" dirty="0">
                <a:latin typeface="+mj-lt"/>
                <a:cs typeface="Times New Roman" panose="02020603050405020304" pitchFamily="18" charset="0"/>
              </a:rPr>
              <a:t>2017</a:t>
            </a:r>
            <a:r>
              <a:rPr lang="en-GB" sz="2000" b="1" dirty="0">
                <a:latin typeface="+mj-lt"/>
                <a:cs typeface="Times New Roman" panose="02020603050405020304" pitchFamily="18" charset="0"/>
              </a:rPr>
              <a:t>  </a:t>
            </a:r>
            <a:r>
              <a:rPr lang="en-GB" sz="20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" name="Right Triangle 51"/>
          <p:cNvSpPr/>
          <p:nvPr/>
        </p:nvSpPr>
        <p:spPr>
          <a:xfrm flipH="1">
            <a:off x="1372616" y="1356664"/>
            <a:ext cx="1143213" cy="183594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3" name="Picture 12" descr="AM_Logo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255" y="2277577"/>
            <a:ext cx="967202" cy="85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AutoShape 6" descr="Image result for blue water energy"/>
          <p:cNvSpPr>
            <a:spLocks noChangeAspect="1" noChangeArrowheads="1"/>
          </p:cNvSpPr>
          <p:nvPr/>
        </p:nvSpPr>
        <p:spPr bwMode="auto">
          <a:xfrm>
            <a:off x="646637" y="397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" name="AutoShape 4" descr="Image result for raw tv"/>
          <p:cNvSpPr>
            <a:spLocks noChangeAspect="1" noChangeArrowheads="1"/>
          </p:cNvSpPr>
          <p:nvPr/>
        </p:nvSpPr>
        <p:spPr bwMode="auto">
          <a:xfrm>
            <a:off x="756708" y="397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AutoShape 4" descr="Image result for innis and gunn logo"/>
          <p:cNvSpPr>
            <a:spLocks noChangeAspect="1" noChangeArrowheads="1"/>
          </p:cNvSpPr>
          <p:nvPr/>
        </p:nvSpPr>
        <p:spPr bwMode="auto">
          <a:xfrm>
            <a:off x="909108" y="5498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AutoShape 6" descr="Image result for innis and gunn logo"/>
          <p:cNvSpPr>
            <a:spLocks noChangeAspect="1" noChangeArrowheads="1"/>
          </p:cNvSpPr>
          <p:nvPr/>
        </p:nvSpPr>
        <p:spPr bwMode="auto">
          <a:xfrm>
            <a:off x="1061508" y="7022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0" name="AutoShape 6" descr="Image result for temasek"/>
          <p:cNvSpPr>
            <a:spLocks noChangeAspect="1" noChangeArrowheads="1"/>
          </p:cNvSpPr>
          <p:nvPr/>
        </p:nvSpPr>
        <p:spPr bwMode="auto">
          <a:xfrm>
            <a:off x="1213908" y="8546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AutoShape 2" descr="Image result for morton michel"/>
          <p:cNvSpPr>
            <a:spLocks noChangeAspect="1" noChangeArrowheads="1"/>
          </p:cNvSpPr>
          <p:nvPr/>
        </p:nvSpPr>
        <p:spPr bwMode="auto">
          <a:xfrm>
            <a:off x="1366308" y="10070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1" name="AutoShape 2" descr="http://sweatchelmsford.com/assets/default/new/img/logos/logo-full.sv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AutoShape 4" descr="http://sweatunion.com/assets/default/new/img/logos/logo-full.sv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667552F-8986-4065-AB58-43C3C977061D}"/>
              </a:ext>
            </a:extLst>
          </p:cNvPr>
          <p:cNvGrpSpPr/>
          <p:nvPr/>
        </p:nvGrpSpPr>
        <p:grpSpPr>
          <a:xfrm>
            <a:off x="648997" y="3464162"/>
            <a:ext cx="2032000" cy="2801798"/>
            <a:chOff x="669896" y="536865"/>
            <a:chExt cx="2032000" cy="2801798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D47194F-10D4-45DD-9725-3A3E777F97D5}"/>
                </a:ext>
              </a:extLst>
            </p:cNvPr>
            <p:cNvGrpSpPr/>
            <p:nvPr/>
          </p:nvGrpSpPr>
          <p:grpSpPr>
            <a:xfrm>
              <a:off x="669896" y="536865"/>
              <a:ext cx="2032000" cy="2801798"/>
              <a:chOff x="633584" y="502756"/>
              <a:chExt cx="2032000" cy="2801798"/>
            </a:xfrm>
          </p:grpSpPr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EFDB83A2-0A6A-4806-9F0B-166AF7E5B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92695EE-A0E5-46E6-9A5A-B5E671CF7723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Manufacturing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17E4A8B-497E-4CD2-AE85-F43DA16B4AE8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ts val="6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Shore Laminates &amp; Mermaid Panels by Wilsonart, a portfolio company of CD&amp;R. 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ts val="6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SPA advisory support</a:t>
                </a:r>
              </a:p>
              <a:p>
                <a:pPr algn="ctr">
                  <a:spcBef>
                    <a:spcPts val="6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Dec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3077FA62-3E53-4092-BE59-E3D4B6E9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4374" y="1098624"/>
              <a:ext cx="490728" cy="492919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5A927F4E-8EE6-48E2-B646-FA6DFB28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347" y="1639434"/>
              <a:ext cx="1687449" cy="24574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2A4D33A-A6D4-47B9-8BFC-F5BC706E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300" y="2406990"/>
              <a:ext cx="1035103" cy="330217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4D69B624-02F5-4E00-B2C1-5A432A66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5071" y="2468569"/>
              <a:ext cx="951973" cy="226504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ED8A75C-4A2B-4E3E-AF29-7AC7E40E1888}"/>
              </a:ext>
            </a:extLst>
          </p:cNvPr>
          <p:cNvGrpSpPr/>
          <p:nvPr/>
        </p:nvGrpSpPr>
        <p:grpSpPr>
          <a:xfrm>
            <a:off x="2914394" y="534790"/>
            <a:ext cx="2032000" cy="2801798"/>
            <a:chOff x="2914394" y="534790"/>
            <a:chExt cx="2032000" cy="2801798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F40703F-7DBE-4AB4-B82F-3B847E2402C8}"/>
                </a:ext>
              </a:extLst>
            </p:cNvPr>
            <p:cNvGrpSpPr/>
            <p:nvPr/>
          </p:nvGrpSpPr>
          <p:grpSpPr>
            <a:xfrm>
              <a:off x="2914394" y="534790"/>
              <a:ext cx="2032000" cy="2801798"/>
              <a:chOff x="633584" y="502756"/>
              <a:chExt cx="2032000" cy="2801798"/>
            </a:xfrm>
          </p:grpSpPr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A7AA75FF-3ACD-4CDE-8BE3-42D862B2E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841E4E4-409B-47C9-9295-4144C0F10BEA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Software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1A60EBF-2A5C-49B1-9E92-22249DA66B75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XebiaLabs</a:t>
                </a:r>
                <a:r>
                  <a:rPr lang="en-US" sz="900" dirty="0">
                    <a:solidFill>
                      <a:srgbClr val="646464"/>
                    </a:solidFill>
                  </a:rPr>
                  <a:t>, N.V. by Susquehanna Growth Equity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SPA advisory support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Dec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92CCCB8D-CD34-4506-81F3-9DD3B1A3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8142" y="1146409"/>
              <a:ext cx="1902907" cy="620513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3B85FBB3-851F-4B15-AAF8-A5550638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8142" y="2243275"/>
              <a:ext cx="1902907" cy="343029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F40703F-7DBE-4AB4-B82F-3B847E2402C8}"/>
              </a:ext>
            </a:extLst>
          </p:cNvPr>
          <p:cNvGrpSpPr/>
          <p:nvPr/>
        </p:nvGrpSpPr>
        <p:grpSpPr>
          <a:xfrm>
            <a:off x="5087706" y="537176"/>
            <a:ext cx="2032000" cy="2801798"/>
            <a:chOff x="633584" y="502756"/>
            <a:chExt cx="2032000" cy="2801798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A7AA75FF-3ACD-4CDE-8BE3-42D862B2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841E4E4-409B-47C9-9295-4144C0F10BEA}"/>
                </a:ext>
              </a:extLst>
            </p:cNvPr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  <a:latin typeface="Arial" charset="0"/>
                </a:rPr>
                <a:t>Consumer: </a:t>
              </a:r>
              <a:br>
                <a:rPr lang="en-GB" sz="1100" b="1" dirty="0">
                  <a:solidFill>
                    <a:schemeClr val="bg1"/>
                  </a:solidFill>
                  <a:latin typeface="Arial" charset="0"/>
                </a:rPr>
              </a:br>
              <a:r>
                <a:rPr lang="en-GB" sz="1100" b="1" dirty="0">
                  <a:solidFill>
                    <a:schemeClr val="bg1"/>
                  </a:solidFill>
                  <a:latin typeface="Arial" charset="0"/>
                </a:rPr>
                <a:t>Food &amp; Drinks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1A60EBF-2A5C-49B1-9E92-22249DA66B75}"/>
                </a:ext>
              </a:extLst>
            </p:cNvPr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Sale of Fri-</a:t>
              </a:r>
              <a:r>
                <a:rPr lang="en-US" sz="900" dirty="0" err="1">
                  <a:solidFill>
                    <a:srgbClr val="646464"/>
                  </a:solidFill>
                </a:rPr>
                <a:t>jado</a:t>
              </a:r>
              <a:r>
                <a:rPr lang="en-US" sz="900" dirty="0">
                  <a:solidFill>
                    <a:srgbClr val="646464"/>
                  </a:solidFill>
                </a:rPr>
                <a:t> by </a:t>
              </a:r>
              <a:r>
                <a:rPr lang="en-US" sz="900" dirty="0" err="1">
                  <a:solidFill>
                    <a:srgbClr val="646464"/>
                  </a:solidFill>
                </a:rPr>
                <a:t>Mentha</a:t>
              </a:r>
              <a:r>
                <a:rPr lang="en-US" sz="900" dirty="0">
                  <a:solidFill>
                    <a:srgbClr val="646464"/>
                  </a:solidFill>
                </a:rPr>
                <a:t>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vendor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Dec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184" name="Picture 2" descr="https://www.frijado.com/themes/frijado/images/logo_fri-jado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0375" y="2097788"/>
            <a:ext cx="1226661" cy="4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4" descr="Image result for mentha capital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2265" y="1269395"/>
            <a:ext cx="1722882" cy="3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0EAD318-3767-43C4-9864-6ACCDA95F951}"/>
              </a:ext>
            </a:extLst>
          </p:cNvPr>
          <p:cNvGrpSpPr/>
          <p:nvPr/>
        </p:nvGrpSpPr>
        <p:grpSpPr>
          <a:xfrm>
            <a:off x="5087705" y="3466613"/>
            <a:ext cx="2032000" cy="2801798"/>
            <a:chOff x="4880751" y="3487427"/>
            <a:chExt cx="2032000" cy="2801798"/>
          </a:xfrm>
        </p:grpSpPr>
        <p:grpSp>
          <p:nvGrpSpPr>
            <p:cNvPr id="187" name="Group 186"/>
            <p:cNvGrpSpPr/>
            <p:nvPr/>
          </p:nvGrpSpPr>
          <p:grpSpPr>
            <a:xfrm>
              <a:off x="4880751" y="3487427"/>
              <a:ext cx="2032000" cy="2801798"/>
              <a:chOff x="633584" y="502756"/>
              <a:chExt cx="2032000" cy="2801798"/>
            </a:xfrm>
          </p:grpSpPr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90" name="TextBox 189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Energy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Hydrocarbon Hotel BV by Blue Water Energy, portfolio company of GPS Group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400" b="1" dirty="0">
                    <a:solidFill>
                      <a:srgbClr val="646464"/>
                    </a:solidFill>
                  </a:rPr>
                  <a:t>HCH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Dec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88" name="Picture 16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5318" y="4055315"/>
              <a:ext cx="1282865" cy="474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2" name="Picture 191" descr="Image result for blue water energy">
            <a:extLst>
              <a:ext uri="{FF2B5EF4-FFF2-40B4-BE49-F238E27FC236}">
                <a16:creationId xmlns:a16="http://schemas.microsoft.com/office/drawing/2014/main" id="{C347F5C8-9DC8-47E2-A052-6CDED091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5955" y="4621330"/>
            <a:ext cx="1587814" cy="2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3134767-C7C9-417C-834E-A108F7F99668}"/>
              </a:ext>
            </a:extLst>
          </p:cNvPr>
          <p:cNvGrpSpPr/>
          <p:nvPr/>
        </p:nvGrpSpPr>
        <p:grpSpPr>
          <a:xfrm>
            <a:off x="2917456" y="3481855"/>
            <a:ext cx="2032000" cy="2801798"/>
            <a:chOff x="7493000" y="3481544"/>
            <a:chExt cx="2032000" cy="2801798"/>
          </a:xfrm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57BF3CA3-6190-453F-B8E3-7F2D60A4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3000" y="3481855"/>
              <a:ext cx="2032000" cy="2796274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F90D518-5E26-4D2D-8DD0-069E2441A27F}"/>
                </a:ext>
              </a:extLst>
            </p:cNvPr>
            <p:cNvSpPr txBox="1"/>
            <p:nvPr/>
          </p:nvSpPr>
          <p:spPr>
            <a:xfrm>
              <a:off x="7493000" y="396392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Sale </a:t>
              </a:r>
              <a:r>
                <a:rPr lang="en-GB" sz="900" dirty="0">
                  <a:solidFill>
                    <a:srgbClr val="646464"/>
                  </a:solidFill>
                </a:rPr>
                <a:t>of Damen </a:t>
              </a:r>
              <a:r>
                <a:rPr lang="en-GB" sz="900" dirty="0" err="1">
                  <a:solidFill>
                    <a:srgbClr val="646464"/>
                  </a:solidFill>
                </a:rPr>
                <a:t>Schelde</a:t>
              </a:r>
              <a:r>
                <a:rPr lang="en-GB" sz="900" dirty="0">
                  <a:solidFill>
                    <a:srgbClr val="646464"/>
                  </a:solidFill>
                </a:rPr>
                <a:t> Gear by Damen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vendor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Dec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EBE77E3A-1D8E-42F5-924B-7211A1110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1911" y="5061571"/>
              <a:ext cx="1336417" cy="435014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20EF2FE-C51E-4667-9F44-A108BB31F3A7}"/>
                </a:ext>
              </a:extLst>
            </p:cNvPr>
            <p:cNvSpPr txBox="1"/>
            <p:nvPr/>
          </p:nvSpPr>
          <p:spPr>
            <a:xfrm>
              <a:off x="7493000" y="348154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Logistics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CB09246-0ABD-4D3F-8095-4794F3C5CFFE}"/>
              </a:ext>
            </a:extLst>
          </p:cNvPr>
          <p:cNvGrpSpPr/>
          <p:nvPr/>
        </p:nvGrpSpPr>
        <p:grpSpPr>
          <a:xfrm>
            <a:off x="7290595" y="312196"/>
            <a:ext cx="2032000" cy="3019179"/>
            <a:chOff x="595841" y="312737"/>
            <a:chExt cx="2032000" cy="3019179"/>
          </a:xfrm>
        </p:grpSpPr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13D2D3E4-BC79-4A26-B403-5915CD5A4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841" y="530429"/>
              <a:ext cx="2032000" cy="2796274"/>
            </a:xfrm>
            <a:prstGeom prst="rect">
              <a:avLst/>
            </a:prstGeom>
          </p:spPr>
        </p:pic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1393E3C-E61B-4D77-B59E-2AFE916F45A7}"/>
                </a:ext>
              </a:extLst>
            </p:cNvPr>
            <p:cNvSpPr txBox="1"/>
            <p:nvPr/>
          </p:nvSpPr>
          <p:spPr>
            <a:xfrm>
              <a:off x="595841" y="101249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Sale of A. </a:t>
              </a:r>
              <a:r>
                <a:rPr lang="en-US" sz="900" dirty="0" err="1">
                  <a:solidFill>
                    <a:srgbClr val="646464"/>
                  </a:solidFill>
                </a:rPr>
                <a:t>Hak</a:t>
              </a:r>
              <a:r>
                <a:rPr lang="en-US" sz="900" dirty="0">
                  <a:solidFill>
                    <a:srgbClr val="646464"/>
                  </a:solidFill>
                </a:rPr>
                <a:t> Industrial Services by A. </a:t>
              </a:r>
              <a:r>
                <a:rPr lang="en-US" sz="900" dirty="0" err="1">
                  <a:solidFill>
                    <a:srgbClr val="646464"/>
                  </a:solidFill>
                </a:rPr>
                <a:t>Hak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vendor assistance services</a:t>
              </a: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Dec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5292ECD-ABA9-4527-94D7-87B945D16FD4}"/>
                </a:ext>
              </a:extLst>
            </p:cNvPr>
            <p:cNvSpPr txBox="1"/>
            <p:nvPr/>
          </p:nvSpPr>
          <p:spPr>
            <a:xfrm>
              <a:off x="595841" y="53011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Construction</a:t>
              </a:r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163717AC-1FEB-42D2-A65F-90577F6EF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clrChange>
                <a:clrFrom>
                  <a:srgbClr val="FCFEFB"/>
                </a:clrFrom>
                <a:clrTo>
                  <a:srgbClr val="FCFE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758" y="1030384"/>
              <a:ext cx="1100166" cy="733444"/>
            </a:xfrm>
            <a:prstGeom prst="rect">
              <a:avLst/>
            </a:prstGeom>
          </p:spPr>
        </p:pic>
        <p:sp>
          <p:nvSpPr>
            <p:cNvPr id="203" name="AutoShape 2" descr="Image result for montagu private equity">
              <a:extLst>
                <a:ext uri="{FF2B5EF4-FFF2-40B4-BE49-F238E27FC236}">
                  <a16:creationId xmlns:a16="http://schemas.microsoft.com/office/drawing/2014/main" id="{71A3A9B8-8A79-4DDA-B28F-2A49E24BE1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2775" y="31273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204" name="Picture 2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4399" y="2098645"/>
            <a:ext cx="1335167" cy="44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AF5A3C69-811E-400B-8BDD-E88854DE221C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748" y="4305153"/>
            <a:ext cx="1327415" cy="257231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943969F5-0EAE-4B91-B6ED-C0D2A8498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087" y="3464930"/>
            <a:ext cx="2032000" cy="2796274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F14ADF0B-DF05-435B-A695-9E0946421A45}"/>
              </a:ext>
            </a:extLst>
          </p:cNvPr>
          <p:cNvSpPr txBox="1"/>
          <p:nvPr/>
        </p:nvSpPr>
        <p:spPr>
          <a:xfrm>
            <a:off x="7299087" y="3946996"/>
            <a:ext cx="2032000" cy="23194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82563" indent="-182563">
              <a:spcBef>
                <a:spcPct val="20000"/>
              </a:spcBef>
              <a:buClr>
                <a:srgbClr val="646464"/>
              </a:buClr>
              <a:buSzPct val="100000"/>
              <a:buFont typeface="Arial" charset="0"/>
              <a:buChar char="●"/>
            </a:pPr>
            <a:endParaRPr lang="en-US" sz="900" dirty="0">
              <a:solidFill>
                <a:srgbClr val="646464"/>
              </a:solidFill>
              <a:latin typeface="Arial"/>
            </a:endParaRPr>
          </a:p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US" sz="900" dirty="0">
              <a:solidFill>
                <a:srgbClr val="646464"/>
              </a:solidFill>
              <a:latin typeface="Arial"/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GB" sz="900" dirty="0">
              <a:solidFill>
                <a:srgbClr val="646464"/>
              </a:solidFill>
              <a:latin typeface="Arial"/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US" sz="900" dirty="0">
              <a:solidFill>
                <a:srgbClr val="646464"/>
              </a:solidFill>
              <a:latin typeface="Arial"/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US" sz="900" dirty="0">
              <a:solidFill>
                <a:srgbClr val="646464"/>
              </a:solidFill>
              <a:latin typeface="Arial"/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r>
              <a:rPr lang="en-GB" sz="900" dirty="0">
                <a:solidFill>
                  <a:srgbClr val="646464"/>
                </a:solidFill>
              </a:rPr>
              <a:t>Acquisition of Rokin-17 by </a:t>
            </a:r>
            <a:r>
              <a:rPr lang="en-GB" sz="900" dirty="0" err="1">
                <a:solidFill>
                  <a:srgbClr val="646464"/>
                </a:solidFill>
              </a:rPr>
              <a:t>Hansa</a:t>
            </a:r>
            <a:r>
              <a:rPr lang="en-GB" sz="900" dirty="0">
                <a:solidFill>
                  <a:srgbClr val="646464"/>
                </a:solidFill>
              </a:rPr>
              <a:t> Invest</a:t>
            </a: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GB" sz="900" dirty="0">
              <a:solidFill>
                <a:srgbClr val="646464"/>
              </a:solidFill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GB" sz="900" dirty="0">
              <a:solidFill>
                <a:srgbClr val="646464"/>
              </a:solidFill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r>
              <a:rPr lang="en-GB" sz="900" dirty="0">
                <a:solidFill>
                  <a:srgbClr val="646464"/>
                </a:solidFill>
              </a:rPr>
              <a:t>A&amp;M provided financial due diligence services</a:t>
            </a: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r>
              <a:rPr lang="en-GB" sz="900" dirty="0">
                <a:solidFill>
                  <a:srgbClr val="646464"/>
                </a:solidFill>
              </a:rPr>
              <a:t>Dec 2017</a:t>
            </a:r>
          </a:p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US" sz="1000" dirty="0">
              <a:solidFill>
                <a:srgbClr val="646464"/>
              </a:solidFill>
              <a:latin typeface="Arial"/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7F06ABA8-753D-4235-BF72-020D4901551C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949" y="4380499"/>
            <a:ext cx="1438275" cy="23795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6ED1627B-A612-4955-BCD2-25035074C301}"/>
              </a:ext>
            </a:extLst>
          </p:cNvPr>
          <p:cNvSpPr txBox="1"/>
          <p:nvPr/>
        </p:nvSpPr>
        <p:spPr>
          <a:xfrm>
            <a:off x="7299087" y="3464619"/>
            <a:ext cx="2032000" cy="4872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r>
              <a:rPr lang="en-GB" sz="1100" b="1" dirty="0">
                <a:solidFill>
                  <a:schemeClr val="bg1"/>
                </a:solidFill>
              </a:rPr>
              <a:t>Real estate</a:t>
            </a:r>
          </a:p>
        </p:txBody>
      </p:sp>
    </p:spTree>
    <p:extLst>
      <p:ext uri="{BB962C8B-B14F-4D97-AF65-F5344CB8AC3E}">
        <p14:creationId xmlns:p14="http://schemas.microsoft.com/office/powerpoint/2010/main" val="3064923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AutoShape 2" descr="Image result for tmf group"/>
          <p:cNvSpPr>
            <a:spLocks noChangeAspect="1" noChangeArrowheads="1"/>
          </p:cNvSpPr>
          <p:nvPr/>
        </p:nvSpPr>
        <p:spPr bwMode="auto">
          <a:xfrm>
            <a:off x="7305661" y="343901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3" name="AutoShape 2" descr="Image result for tmf group"/>
          <p:cNvSpPr>
            <a:spLocks noChangeAspect="1" noChangeArrowheads="1"/>
          </p:cNvSpPr>
          <p:nvPr/>
        </p:nvSpPr>
        <p:spPr bwMode="auto">
          <a:xfrm>
            <a:off x="5256289" y="4768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4" name="AutoShape 4" descr="Image result for tmf group"/>
          <p:cNvSpPr>
            <a:spLocks noChangeAspect="1" noChangeArrowheads="1"/>
          </p:cNvSpPr>
          <p:nvPr/>
        </p:nvSpPr>
        <p:spPr bwMode="auto">
          <a:xfrm>
            <a:off x="5408689" y="629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3B6D70-6B65-421C-8AB5-0FD6B0BD013F}"/>
              </a:ext>
            </a:extLst>
          </p:cNvPr>
          <p:cNvGrpSpPr/>
          <p:nvPr/>
        </p:nvGrpSpPr>
        <p:grpSpPr>
          <a:xfrm>
            <a:off x="4968000" y="534790"/>
            <a:ext cx="2032000" cy="2801798"/>
            <a:chOff x="5086955" y="534790"/>
            <a:chExt cx="2032000" cy="2801798"/>
          </a:xfrm>
        </p:grpSpPr>
        <p:grpSp>
          <p:nvGrpSpPr>
            <p:cNvPr id="102" name="Group 101"/>
            <p:cNvGrpSpPr/>
            <p:nvPr/>
          </p:nvGrpSpPr>
          <p:grpSpPr>
            <a:xfrm>
              <a:off x="5086955" y="534790"/>
              <a:ext cx="2032000" cy="2801798"/>
              <a:chOff x="633584" y="502756"/>
              <a:chExt cx="2032000" cy="2801798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11" name="TextBox 110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Business Services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Bioagricert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Global ID / Paine Schwartz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tax structuring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Dec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5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689" y="2149255"/>
              <a:ext cx="1453832" cy="402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089" y="1452910"/>
              <a:ext cx="1016529" cy="397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7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2553" y="1122673"/>
              <a:ext cx="1320804" cy="316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" name="AutoShape 2" descr="Image result for tmf group"/>
          <p:cNvSpPr>
            <a:spLocks noChangeAspect="1" noChangeArrowheads="1"/>
          </p:cNvSpPr>
          <p:nvPr/>
        </p:nvSpPr>
        <p:spPr bwMode="auto">
          <a:xfrm>
            <a:off x="3011791" y="47890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3" name="AutoShape 4" descr="Image result for tmf group"/>
          <p:cNvSpPr>
            <a:spLocks noChangeAspect="1" noChangeArrowheads="1"/>
          </p:cNvSpPr>
          <p:nvPr/>
        </p:nvSpPr>
        <p:spPr bwMode="auto">
          <a:xfrm>
            <a:off x="3164191" y="63130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FEDEF-0BFC-4851-9DBC-1BF797EDE689}"/>
              </a:ext>
            </a:extLst>
          </p:cNvPr>
          <p:cNvGrpSpPr/>
          <p:nvPr/>
        </p:nvGrpSpPr>
        <p:grpSpPr>
          <a:xfrm>
            <a:off x="2772000" y="536865"/>
            <a:ext cx="2032000" cy="2801798"/>
            <a:chOff x="2842457" y="536865"/>
            <a:chExt cx="2032000" cy="2801798"/>
          </a:xfrm>
        </p:grpSpPr>
        <p:grpSp>
          <p:nvGrpSpPr>
            <p:cNvPr id="118" name="Group 117"/>
            <p:cNvGrpSpPr/>
            <p:nvPr/>
          </p:nvGrpSpPr>
          <p:grpSpPr>
            <a:xfrm>
              <a:off x="2842457" y="536865"/>
              <a:ext cx="2032000" cy="2801798"/>
              <a:chOff x="633584" y="502756"/>
              <a:chExt cx="2032000" cy="2801798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0" name="TextBox 119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Leisure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Riviera Travel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Silverfleet</a:t>
                </a:r>
                <a:r>
                  <a:rPr lang="en-US" sz="900" dirty="0">
                    <a:solidFill>
                      <a:srgbClr val="646464"/>
                    </a:solidFill>
                  </a:rPr>
                  <a:t> Capital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ts val="6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Dec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4" name="Picture 8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4588" y="2190876"/>
              <a:ext cx="9477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9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538" y="1084869"/>
              <a:ext cx="1329837" cy="74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0" name="AutoShape 2" descr="Image result for tmf group"/>
          <p:cNvSpPr>
            <a:spLocks noChangeAspect="1" noChangeArrowheads="1"/>
          </p:cNvSpPr>
          <p:nvPr/>
        </p:nvSpPr>
        <p:spPr bwMode="auto">
          <a:xfrm>
            <a:off x="7422206" y="4607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1" name="AutoShape 4" descr="Image result for tmf group"/>
          <p:cNvSpPr>
            <a:spLocks noChangeAspect="1" noChangeArrowheads="1"/>
          </p:cNvSpPr>
          <p:nvPr/>
        </p:nvSpPr>
        <p:spPr bwMode="auto">
          <a:xfrm>
            <a:off x="7592536" y="6310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833BE7-B0E4-4AD3-952E-7495B532C542}"/>
              </a:ext>
            </a:extLst>
          </p:cNvPr>
          <p:cNvGrpSpPr/>
          <p:nvPr/>
        </p:nvGrpSpPr>
        <p:grpSpPr>
          <a:xfrm>
            <a:off x="7200000" y="536643"/>
            <a:ext cx="2032000" cy="2801798"/>
            <a:chOff x="7270802" y="536643"/>
            <a:chExt cx="2032000" cy="2801798"/>
          </a:xfrm>
        </p:grpSpPr>
        <p:grpSp>
          <p:nvGrpSpPr>
            <p:cNvPr id="126" name="Group 125"/>
            <p:cNvGrpSpPr/>
            <p:nvPr/>
          </p:nvGrpSpPr>
          <p:grpSpPr>
            <a:xfrm>
              <a:off x="7270802" y="536643"/>
              <a:ext cx="2032000" cy="2801798"/>
              <a:chOff x="633584" y="502756"/>
              <a:chExt cx="2032000" cy="2801798"/>
            </a:xfrm>
          </p:grpSpPr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8" name="TextBox 127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Healthcare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Compass Fostering by Graphite Capital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ts val="6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Dec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2" name="Picture 12" descr="https://clubbuzz-assets.s3.amazonaws.com/pro/photos/78954/responsive_sports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673" y="2178730"/>
              <a:ext cx="1541430" cy="53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14" descr="Image result for graphite capital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937" y="1200163"/>
              <a:ext cx="1386902" cy="51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1CC9AA6-F687-4F88-AE1B-08E703CD20AF}"/>
              </a:ext>
            </a:extLst>
          </p:cNvPr>
          <p:cNvGrpSpPr/>
          <p:nvPr/>
        </p:nvGrpSpPr>
        <p:grpSpPr>
          <a:xfrm>
            <a:off x="4968000" y="3490387"/>
            <a:ext cx="2032000" cy="2801798"/>
            <a:chOff x="-2152915" y="767166"/>
            <a:chExt cx="2032000" cy="2801798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F153F40-0525-4D6E-8D05-BF0866912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52915" y="767477"/>
              <a:ext cx="2032000" cy="2796274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34DFB8E-2B2F-4019-8FB3-A2D6089C5104}"/>
                </a:ext>
              </a:extLst>
            </p:cNvPr>
            <p:cNvSpPr txBox="1"/>
            <p:nvPr/>
          </p:nvSpPr>
          <p:spPr>
            <a:xfrm>
              <a:off x="-2152915" y="124954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Divesture of </a:t>
              </a:r>
              <a:r>
                <a:rPr lang="en-GB" sz="900" dirty="0" err="1">
                  <a:solidFill>
                    <a:srgbClr val="646464"/>
                  </a:solidFill>
                </a:rPr>
                <a:t>Nsecure</a:t>
              </a:r>
              <a:r>
                <a:rPr lang="en-GB" sz="900" dirty="0">
                  <a:solidFill>
                    <a:srgbClr val="646464"/>
                  </a:solidFill>
                </a:rPr>
                <a:t> by N.V. </a:t>
              </a:r>
              <a:r>
                <a:rPr lang="en-GB" sz="900" dirty="0" err="1">
                  <a:solidFill>
                    <a:srgbClr val="646464"/>
                  </a:solidFill>
                </a:rPr>
                <a:t>Nedap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vendor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Nov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390568D-F8E8-474B-A731-83872CFCB6D7}"/>
                </a:ext>
              </a:extLst>
            </p:cNvPr>
            <p:cNvSpPr txBox="1"/>
            <p:nvPr/>
          </p:nvSpPr>
          <p:spPr>
            <a:xfrm>
              <a:off x="-2152915" y="76716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</a:rPr>
                <a:t>Technology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8CB9E98-393B-4C17-883E-04B1BEE86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clrChange>
                <a:clrFrom>
                  <a:srgbClr val="FEFFFE"/>
                </a:clrFrom>
                <a:clrTo>
                  <a:srgbClr val="FE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960298" y="2419397"/>
              <a:ext cx="1646766" cy="410722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CA7CD63-33D2-4265-A41C-5FA5813D5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59589" y="1504123"/>
              <a:ext cx="1445345" cy="357260"/>
            </a:xfrm>
            <a:prstGeom prst="rect">
              <a:avLst/>
            </a:prstGeom>
          </p:spPr>
        </p:pic>
      </p:grpSp>
      <p:sp>
        <p:nvSpPr>
          <p:cNvPr id="147" name="AutoShape 2" descr="Image result for montagu private equity">
            <a:extLst>
              <a:ext uri="{FF2B5EF4-FFF2-40B4-BE49-F238E27FC236}">
                <a16:creationId xmlns:a16="http://schemas.microsoft.com/office/drawing/2014/main" id="{E253854E-F41F-475C-A4E4-2744F35DDD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0011" y="327970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9" name="AutoShape 2" descr="Image result for tmf group"/>
          <p:cNvSpPr>
            <a:spLocks noChangeAspect="1" noChangeArrowheads="1"/>
          </p:cNvSpPr>
          <p:nvPr/>
        </p:nvSpPr>
        <p:spPr bwMode="auto">
          <a:xfrm>
            <a:off x="783056" y="47890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0" name="AutoShape 4" descr="Image result for tmf group"/>
          <p:cNvSpPr>
            <a:spLocks noChangeAspect="1" noChangeArrowheads="1"/>
          </p:cNvSpPr>
          <p:nvPr/>
        </p:nvSpPr>
        <p:spPr bwMode="auto">
          <a:xfrm>
            <a:off x="935456" y="63130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FBFEDEF-0BFC-4851-9DBC-1BF797EDE689}"/>
              </a:ext>
            </a:extLst>
          </p:cNvPr>
          <p:cNvGrpSpPr/>
          <p:nvPr/>
        </p:nvGrpSpPr>
        <p:grpSpPr>
          <a:xfrm>
            <a:off x="590400" y="536865"/>
            <a:ext cx="2032000" cy="2801798"/>
            <a:chOff x="2842457" y="536865"/>
            <a:chExt cx="2032000" cy="2801798"/>
          </a:xfrm>
        </p:grpSpPr>
        <p:grpSp>
          <p:nvGrpSpPr>
            <p:cNvPr id="152" name="Group 151"/>
            <p:cNvGrpSpPr/>
            <p:nvPr/>
          </p:nvGrpSpPr>
          <p:grpSpPr>
            <a:xfrm>
              <a:off x="2842457" y="536865"/>
              <a:ext cx="2032000" cy="2801798"/>
              <a:chOff x="633584" y="502756"/>
              <a:chExt cx="2032000" cy="2801798"/>
            </a:xfrm>
          </p:grpSpPr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56" name="TextBox 155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Apparel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7days Marc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Staperfeld</a:t>
                </a:r>
                <a:r>
                  <a:rPr lang="en-US" sz="900" dirty="0">
                    <a:solidFill>
                      <a:srgbClr val="646464"/>
                    </a:solidFill>
                  </a:rPr>
                  <a:t> GmbH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Silverfleet</a:t>
                </a:r>
                <a:r>
                  <a:rPr lang="en-US" sz="900" dirty="0">
                    <a:solidFill>
                      <a:srgbClr val="646464"/>
                    </a:solidFill>
                  </a:rPr>
                  <a:t> Capital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ts val="6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Dec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54" name="Picture 9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538" y="1084869"/>
              <a:ext cx="1329837" cy="74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214" y="2340974"/>
            <a:ext cx="1197721" cy="46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16011E89-2A77-478E-9612-698B6B3EC555}"/>
              </a:ext>
            </a:extLst>
          </p:cNvPr>
          <p:cNvGrpSpPr/>
          <p:nvPr/>
        </p:nvGrpSpPr>
        <p:grpSpPr>
          <a:xfrm>
            <a:off x="590400" y="3495911"/>
            <a:ext cx="2032000" cy="2801798"/>
            <a:chOff x="633584" y="502756"/>
            <a:chExt cx="2032000" cy="2801798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3C797A4-3AEC-4D29-A5D9-9352A2D6B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3F4BE60-96A1-46FC-8403-0688F25B7734}"/>
                </a:ext>
              </a:extLst>
            </p:cNvPr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  <a:latin typeface="Arial" charset="0"/>
                </a:rPr>
                <a:t>Consumer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B79E2AB-C165-4A7F-9EBD-8166B6CB819D}"/>
                </a:ext>
              </a:extLst>
            </p:cNvPr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Majority investment in </a:t>
              </a:r>
              <a:r>
                <a:rPr lang="en-US" sz="900" dirty="0" err="1">
                  <a:solidFill>
                    <a:srgbClr val="646464"/>
                  </a:solidFill>
                </a:rPr>
                <a:t>Bergfalk</a:t>
              </a:r>
              <a:r>
                <a:rPr lang="en-US" sz="900" dirty="0">
                  <a:solidFill>
                    <a:srgbClr val="646464"/>
                  </a:solidFill>
                </a:rPr>
                <a:t> by </a:t>
              </a:r>
              <a:r>
                <a:rPr lang="en-US" sz="900" dirty="0" err="1">
                  <a:solidFill>
                    <a:srgbClr val="646464"/>
                  </a:solidFill>
                </a:rPr>
                <a:t>Litorina</a:t>
              </a:r>
              <a:r>
                <a:rPr lang="en-US" sz="900" dirty="0">
                  <a:solidFill>
                    <a:srgbClr val="646464"/>
                  </a:solidFill>
                </a:rPr>
                <a:t>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services.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Dec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3F5B92-DA86-49A6-BC07-35EB28416A7A}"/>
              </a:ext>
            </a:extLst>
          </p:cNvPr>
          <p:cNvGrpSpPr/>
          <p:nvPr/>
        </p:nvGrpSpPr>
        <p:grpSpPr>
          <a:xfrm>
            <a:off x="2772000" y="3495600"/>
            <a:ext cx="2032000" cy="2801798"/>
            <a:chOff x="2772000" y="3495600"/>
            <a:chExt cx="2032000" cy="280179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FAB5911-2915-4E92-8EF9-7B98B86583E0}"/>
                </a:ext>
              </a:extLst>
            </p:cNvPr>
            <p:cNvGrpSpPr/>
            <p:nvPr/>
          </p:nvGrpSpPr>
          <p:grpSpPr>
            <a:xfrm>
              <a:off x="2772000" y="3495600"/>
              <a:ext cx="2032000" cy="2801798"/>
              <a:chOff x="4044421" y="530118"/>
              <a:chExt cx="2032000" cy="2801798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BB208C79-7B65-40EE-B43E-C78250CB7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44421" y="53042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DD5BC64-8B6D-46D6-BC7B-302E0E2701EE}"/>
                  </a:ext>
                </a:extLst>
              </p:cNvPr>
              <p:cNvSpPr txBox="1"/>
              <p:nvPr/>
            </p:nvSpPr>
            <p:spPr>
              <a:xfrm>
                <a:off x="4044421" y="101249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GB" sz="900" dirty="0" err="1">
                    <a:solidFill>
                      <a:srgbClr val="646464"/>
                    </a:solidFill>
                  </a:rPr>
                  <a:t>Ramudden</a:t>
                </a:r>
                <a:r>
                  <a:rPr lang="en-GB" sz="900" dirty="0">
                    <a:solidFill>
                      <a:srgbClr val="646464"/>
                    </a:solidFill>
                  </a:rPr>
                  <a:t> BV by Triton Advisers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Dec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84806C-C177-4DD8-93C3-70CD977AC988}"/>
                  </a:ext>
                </a:extLst>
              </p:cNvPr>
              <p:cNvSpPr txBox="1"/>
              <p:nvPr/>
            </p:nvSpPr>
            <p:spPr>
              <a:xfrm>
                <a:off x="4044421" y="53011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Business Services</a:t>
                </a:r>
              </a:p>
            </p:txBody>
          </p:sp>
        </p:grpSp>
        <p:pic>
          <p:nvPicPr>
            <p:cNvPr id="1028" name="Picture 4" descr="Image result for triton partners logo">
              <a:extLst>
                <a:ext uri="{FF2B5EF4-FFF2-40B4-BE49-F238E27FC236}">
                  <a16:creationId xmlns:a16="http://schemas.microsoft.com/office/drawing/2014/main" id="{21912EE7-4B09-4DB7-9454-6175F154C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379" y="4099829"/>
              <a:ext cx="909241" cy="68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ramudden logo">
              <a:extLst>
                <a:ext uri="{FF2B5EF4-FFF2-40B4-BE49-F238E27FC236}">
                  <a16:creationId xmlns:a16="http://schemas.microsoft.com/office/drawing/2014/main" id="{E94E2E63-4074-4BB6-A18D-370D597E1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1686" y="5081415"/>
              <a:ext cx="1292626" cy="47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mage result for litorina capital logo">
            <a:extLst>
              <a:ext uri="{FF2B5EF4-FFF2-40B4-BE49-F238E27FC236}">
                <a16:creationId xmlns:a16="http://schemas.microsoft.com/office/drawing/2014/main" id="{6EDE41C6-2366-42CE-90A8-840EE4F1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726" y="4119728"/>
            <a:ext cx="1323347" cy="25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bergfalk &amp; co stockholm logo">
            <a:extLst>
              <a:ext uri="{FF2B5EF4-FFF2-40B4-BE49-F238E27FC236}">
                <a16:creationId xmlns:a16="http://schemas.microsoft.com/office/drawing/2014/main" id="{74C4C20C-9442-495D-BFA9-477DA2A85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1287" y="4854841"/>
            <a:ext cx="840856" cy="62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9D1519F5-2CA1-4BCC-8879-97799858C477}"/>
              </a:ext>
            </a:extLst>
          </p:cNvPr>
          <p:cNvGrpSpPr/>
          <p:nvPr/>
        </p:nvGrpSpPr>
        <p:grpSpPr>
          <a:xfrm>
            <a:off x="7200000" y="3495600"/>
            <a:ext cx="2032000" cy="2801798"/>
            <a:chOff x="4044421" y="530118"/>
            <a:chExt cx="2032000" cy="2801798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A899EC3-304C-4E25-92E1-29C27A2CE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4421" y="530429"/>
              <a:ext cx="2032000" cy="2796274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E7F0A9E-CAD6-4401-8CD2-9220C70600EC}"/>
                </a:ext>
              </a:extLst>
            </p:cNvPr>
            <p:cNvSpPr txBox="1"/>
            <p:nvPr/>
          </p:nvSpPr>
          <p:spPr>
            <a:xfrm>
              <a:off x="4044421" y="101249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Graham Packaging BV by Union Park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Nov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CE1FEC4-3284-43EC-8016-8CE60D77E6AA}"/>
                </a:ext>
              </a:extLst>
            </p:cNvPr>
            <p:cNvSpPr txBox="1"/>
            <p:nvPr/>
          </p:nvSpPr>
          <p:spPr>
            <a:xfrm>
              <a:off x="4044421" y="53011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Manufacturing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DEB3AC1-238C-4AE2-A5E4-23643310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8650" y="2141365"/>
              <a:ext cx="943542" cy="460538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E8B462F-A04C-4932-8615-34EE2EBCB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33494" y="1228008"/>
              <a:ext cx="1384409" cy="439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73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90D7A-984E-4392-BF31-21311B30B6C5}"/>
              </a:ext>
            </a:extLst>
          </p:cNvPr>
          <p:cNvGrpSpPr/>
          <p:nvPr/>
        </p:nvGrpSpPr>
        <p:grpSpPr>
          <a:xfrm>
            <a:off x="7200000" y="532800"/>
            <a:ext cx="2039345" cy="2808495"/>
            <a:chOff x="605565" y="536857"/>
            <a:chExt cx="2039345" cy="2808495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081A88D-2E5C-40C8-866A-2EADE680FF4A}"/>
                </a:ext>
              </a:extLst>
            </p:cNvPr>
            <p:cNvGrpSpPr/>
            <p:nvPr/>
          </p:nvGrpSpPr>
          <p:grpSpPr>
            <a:xfrm>
              <a:off x="605565" y="536857"/>
              <a:ext cx="2039345" cy="2808495"/>
              <a:chOff x="7191630" y="491358"/>
              <a:chExt cx="2039345" cy="2808495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23CB0641-F438-4876-8182-D39C5BDDB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630" y="491358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0E8BBFC-37EC-41C8-8F00-11EDCA3934B7}"/>
                  </a:ext>
                </a:extLst>
              </p:cNvPr>
              <p:cNvSpPr txBox="1"/>
              <p:nvPr/>
            </p:nvSpPr>
            <p:spPr>
              <a:xfrm>
                <a:off x="7198975" y="493153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Leisure	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9364850-D117-4AE7-8D88-0DB4445DC339}"/>
                  </a:ext>
                </a:extLst>
              </p:cNvPr>
              <p:cNvSpPr txBox="1"/>
              <p:nvPr/>
            </p:nvSpPr>
            <p:spPr>
              <a:xfrm>
                <a:off x="7198975" y="98043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Minority investment in Sweat! Union Limited by Puma Investments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ts val="1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financial</a:t>
                </a: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due diligence services</a:t>
                </a:r>
              </a:p>
              <a:p>
                <a:pPr algn="ctr"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Nov 2017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045" y="1226781"/>
              <a:ext cx="1473729" cy="698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AutoShape 2" descr="Image result for tmf group"/>
          <p:cNvSpPr>
            <a:spLocks noChangeAspect="1" noChangeArrowheads="1"/>
          </p:cNvSpPr>
          <p:nvPr/>
        </p:nvSpPr>
        <p:spPr bwMode="auto">
          <a:xfrm>
            <a:off x="7440136" y="343901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AutoShape 4" descr="Image result for tmf group"/>
          <p:cNvSpPr>
            <a:spLocks noChangeAspect="1" noChangeArrowheads="1"/>
          </p:cNvSpPr>
          <p:nvPr/>
        </p:nvSpPr>
        <p:spPr bwMode="auto">
          <a:xfrm>
            <a:off x="7601162" y="35741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2" descr="Image result for svt holding GMBH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334A6-07EF-4A60-8C0B-AC424433D9F9}"/>
              </a:ext>
            </a:extLst>
          </p:cNvPr>
          <p:cNvGrpSpPr/>
          <p:nvPr/>
        </p:nvGrpSpPr>
        <p:grpSpPr>
          <a:xfrm>
            <a:off x="590400" y="3495600"/>
            <a:ext cx="2039345" cy="2808495"/>
            <a:chOff x="590400" y="3495600"/>
            <a:chExt cx="2039345" cy="2808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A049B8-26E0-40E3-BE07-FE11D412C8A4}"/>
                </a:ext>
              </a:extLst>
            </p:cNvPr>
            <p:cNvGrpSpPr/>
            <p:nvPr/>
          </p:nvGrpSpPr>
          <p:grpSpPr>
            <a:xfrm>
              <a:off x="590400" y="3495600"/>
              <a:ext cx="2039345" cy="2808495"/>
              <a:chOff x="2838106" y="536857"/>
              <a:chExt cx="2039345" cy="280849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081A88D-2E5C-40C8-866A-2EADE680FF4A}"/>
                  </a:ext>
                </a:extLst>
              </p:cNvPr>
              <p:cNvGrpSpPr/>
              <p:nvPr/>
            </p:nvGrpSpPr>
            <p:grpSpPr>
              <a:xfrm>
                <a:off x="2838106" y="536857"/>
                <a:ext cx="2039345" cy="2808495"/>
                <a:chOff x="7191630" y="491358"/>
                <a:chExt cx="2039345" cy="2808495"/>
              </a:xfrm>
            </p:grpSpPr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23CB0641-F438-4876-8182-D39C5BDDB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1630" y="491358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0E8BBFC-37EC-41C8-8F00-11EDCA3934B7}"/>
                    </a:ext>
                  </a:extLst>
                </p:cNvPr>
                <p:cNvSpPr txBox="1"/>
                <p:nvPr/>
              </p:nvSpPr>
              <p:spPr>
                <a:xfrm>
                  <a:off x="7198975" y="493153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Apparel</a:t>
                  </a:r>
                  <a:r>
                    <a:rPr lang="en-GB" sz="1100" b="1" dirty="0">
                      <a:solidFill>
                        <a:schemeClr val="bg1"/>
                      </a:solidFill>
                    </a:rPr>
                    <a:t>	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9364850-D117-4AE7-8D88-0DB4445DC339}"/>
                    </a:ext>
                  </a:extLst>
                </p:cNvPr>
                <p:cNvSpPr txBox="1"/>
                <p:nvPr/>
              </p:nvSpPr>
              <p:spPr>
                <a:xfrm>
                  <a:off x="7198975" y="980432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lnSpc>
                      <a:spcPct val="130000"/>
                    </a:lnSpc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900" dirty="0">
                      <a:solidFill>
                        <a:srgbClr val="646464"/>
                      </a:solidFill>
                    </a:rPr>
                    <a:t>Acquisition of </a:t>
                  </a:r>
                  <a:r>
                    <a:rPr lang="en-GB" sz="900" dirty="0" err="1">
                      <a:solidFill>
                        <a:srgbClr val="646464"/>
                      </a:solidFill>
                    </a:rPr>
                    <a:t>Svt</a:t>
                  </a:r>
                  <a:r>
                    <a:rPr lang="en-GB" sz="900" dirty="0">
                      <a:solidFill>
                        <a:srgbClr val="646464"/>
                      </a:solidFill>
                    </a:rPr>
                    <a:t> Holding GmbH by Ergon Capital Partners SA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buClr>
                      <a:srgbClr val="646464"/>
                    </a:buClr>
                    <a:buSzPct val="100000"/>
                  </a:pPr>
                  <a:r>
                    <a:rPr lang="en-GB" sz="900" dirty="0">
                      <a:solidFill>
                        <a:srgbClr val="646464"/>
                      </a:solidFill>
                    </a:rPr>
                    <a:t>A&amp;M provided financial and commercial due diligence services</a:t>
                  </a: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Nov 2017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</p:txBody>
            </p:sp>
          </p:grpSp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1377" y="2070845"/>
                <a:ext cx="485024" cy="614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920" y="4126908"/>
              <a:ext cx="1152525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A3AB10-EAE3-4BA2-AB9C-114CF3490249}"/>
              </a:ext>
            </a:extLst>
          </p:cNvPr>
          <p:cNvGrpSpPr/>
          <p:nvPr/>
        </p:nvGrpSpPr>
        <p:grpSpPr>
          <a:xfrm>
            <a:off x="4968000" y="3495600"/>
            <a:ext cx="2032000" cy="2801798"/>
            <a:chOff x="605565" y="3480038"/>
            <a:chExt cx="2032000" cy="280179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F40703F-7DBE-4AB4-B82F-3B847E2402C8}"/>
                </a:ext>
              </a:extLst>
            </p:cNvPr>
            <p:cNvGrpSpPr/>
            <p:nvPr/>
          </p:nvGrpSpPr>
          <p:grpSpPr>
            <a:xfrm>
              <a:off x="605565" y="3480038"/>
              <a:ext cx="2032000" cy="2801798"/>
              <a:chOff x="633584" y="502756"/>
              <a:chExt cx="2032000" cy="2801798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A7AA75FF-3ACD-4CDE-8BE3-42D862B2E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841E4E4-409B-47C9-9295-4144C0F10BEA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TMT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1A60EBF-2A5C-49B1-9E92-22249DA66B75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Accelerated Group by diva-e Digital Value Enterprise GmbH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Oct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8" name="Picture 8" descr="https://lh5.googleusercontent.com/-WooRsEljZWk/WZ18kHAwIuI/AAAAAAAAABo/-FF47XTrrygQiQuzI-3xAKWycac52PALACLIBGAYYCw/w220-h220-k-no/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53310" y="4074393"/>
              <a:ext cx="1135563" cy="374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1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08" y="5077575"/>
              <a:ext cx="1918447" cy="37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B7B037F-5FB1-49BA-ADC8-B7F29C39FCAA}"/>
              </a:ext>
            </a:extLst>
          </p:cNvPr>
          <p:cNvGrpSpPr/>
          <p:nvPr/>
        </p:nvGrpSpPr>
        <p:grpSpPr>
          <a:xfrm>
            <a:off x="2772000" y="3495600"/>
            <a:ext cx="2032000" cy="2801798"/>
            <a:chOff x="595841" y="3481544"/>
            <a:chExt cx="2032000" cy="2801798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1C47C833-9390-4D18-ABA5-544005797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841" y="3481855"/>
              <a:ext cx="2032000" cy="2796274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12CCC3E-AB16-496A-97F8-E8752A13108E}"/>
                </a:ext>
              </a:extLst>
            </p:cNvPr>
            <p:cNvSpPr txBox="1"/>
            <p:nvPr/>
          </p:nvSpPr>
          <p:spPr>
            <a:xfrm>
              <a:off x="595841" y="396392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TQC BV by Union Park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Oct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73EC0D5-1A02-44C5-9F8C-1DD472CBE2D8}"/>
                </a:ext>
              </a:extLst>
            </p:cNvPr>
            <p:cNvSpPr txBox="1"/>
            <p:nvPr/>
          </p:nvSpPr>
          <p:spPr>
            <a:xfrm>
              <a:off x="595841" y="348154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Manufacturing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CA3D9C48-7F2D-426E-9E8C-A5A474FAD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3558" y="5200500"/>
              <a:ext cx="1080000" cy="352829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928B841F-A755-4517-9B96-9E73B67A1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5010" y="4208269"/>
              <a:ext cx="1293662" cy="41107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369BFC7-414B-432C-A2C0-92AD98009548}"/>
              </a:ext>
            </a:extLst>
          </p:cNvPr>
          <p:cNvGrpSpPr/>
          <p:nvPr/>
        </p:nvGrpSpPr>
        <p:grpSpPr>
          <a:xfrm>
            <a:off x="590400" y="532800"/>
            <a:ext cx="2032000" cy="2801798"/>
            <a:chOff x="4044421" y="3481544"/>
            <a:chExt cx="2032000" cy="280179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97DB4D9-6FCE-4B9D-9893-4C670055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4421" y="3481855"/>
              <a:ext cx="2032000" cy="279627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B728D63-48EA-4646-B538-C668D77FCD21}"/>
                </a:ext>
              </a:extLst>
            </p:cNvPr>
            <p:cNvSpPr txBox="1"/>
            <p:nvPr/>
          </p:nvSpPr>
          <p:spPr>
            <a:xfrm>
              <a:off x="4044421" y="396392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Hezemeer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by IWR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finance due diligence services</a:t>
              </a: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Nov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C724BA5-57B3-41FE-AA3B-76EA1439E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clrChange>
                <a:clrFrom>
                  <a:srgbClr val="FEFCFD"/>
                </a:clrFrom>
                <a:clrTo>
                  <a:srgbClr val="FEFC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7376" y="4919522"/>
              <a:ext cx="986088" cy="83922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F5ED75A-60E3-44F2-B2FC-EC63E3FB17AC}"/>
                </a:ext>
              </a:extLst>
            </p:cNvPr>
            <p:cNvSpPr txBox="1"/>
            <p:nvPr/>
          </p:nvSpPr>
          <p:spPr>
            <a:xfrm>
              <a:off x="4044421" y="348154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Leisure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49C70AB-39A1-4C7E-BDE3-21B08FDB4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0716" y="4059208"/>
              <a:ext cx="1002748" cy="67584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4FCF4E-B245-4747-B3C7-950E03888378}"/>
              </a:ext>
            </a:extLst>
          </p:cNvPr>
          <p:cNvGrpSpPr/>
          <p:nvPr/>
        </p:nvGrpSpPr>
        <p:grpSpPr>
          <a:xfrm>
            <a:off x="4968000" y="532800"/>
            <a:ext cx="2032000" cy="2801798"/>
            <a:chOff x="7493000" y="3575487"/>
            <a:chExt cx="2032000" cy="2801798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FB92384-272B-4D6D-8249-11D6C6DE1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3000" y="3575798"/>
              <a:ext cx="2032000" cy="2796274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561BC78-2951-416D-8EAC-3D606EF5F197}"/>
                </a:ext>
              </a:extLst>
            </p:cNvPr>
            <p:cNvSpPr txBox="1"/>
            <p:nvPr/>
          </p:nvSpPr>
          <p:spPr>
            <a:xfrm>
              <a:off x="7493000" y="405786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DMHI by Damen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Nov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B2ED9E1-466B-4BE2-85B5-571EA20CBD7C}"/>
                </a:ext>
              </a:extLst>
            </p:cNvPr>
            <p:cNvSpPr txBox="1"/>
            <p:nvPr/>
          </p:nvSpPr>
          <p:spPr>
            <a:xfrm>
              <a:off x="7493000" y="3575487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Logistics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05BDFC1-CE99-4ECB-B0E5-82D259E89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1416" y="5339565"/>
              <a:ext cx="1405941" cy="18702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C1F5BEC-D7F6-4FBE-9D3C-5AE2EF8F8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41416" y="4412473"/>
              <a:ext cx="1327415" cy="25723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4232224-D427-4A12-8FD9-BBA996E0B9EF}"/>
              </a:ext>
            </a:extLst>
          </p:cNvPr>
          <p:cNvGrpSpPr/>
          <p:nvPr/>
        </p:nvGrpSpPr>
        <p:grpSpPr>
          <a:xfrm>
            <a:off x="2772000" y="532800"/>
            <a:ext cx="2032000" cy="2801798"/>
            <a:chOff x="5094232" y="3468446"/>
            <a:chExt cx="2032000" cy="280179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BE687A7-6025-42CB-AFC0-80DAD6CB6AE5}"/>
                </a:ext>
              </a:extLst>
            </p:cNvPr>
            <p:cNvGrpSpPr/>
            <p:nvPr/>
          </p:nvGrpSpPr>
          <p:grpSpPr>
            <a:xfrm>
              <a:off x="5094232" y="3468446"/>
              <a:ext cx="2032000" cy="2801798"/>
              <a:chOff x="4044421" y="530118"/>
              <a:chExt cx="2032000" cy="2801798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C7E31645-EDBA-4F55-8738-B26270490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44421" y="53042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651DAB-0D86-45E9-AA8D-EB756E3FD181}"/>
                  </a:ext>
                </a:extLst>
              </p:cNvPr>
              <p:cNvSpPr txBox="1"/>
              <p:nvPr/>
            </p:nvSpPr>
            <p:spPr>
              <a:xfrm>
                <a:off x="4044421" y="101249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Sale </a:t>
                </a:r>
                <a:r>
                  <a:rPr lang="en-US" sz="900" dirty="0">
                    <a:solidFill>
                      <a:srgbClr val="646464"/>
                    </a:solidFill>
                  </a:rPr>
                  <a:t>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Tjaden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A.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Hak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assistance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Nov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3F760563-EB14-40DF-AC4A-17E0E361E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13355" y="2047985"/>
                <a:ext cx="1301226" cy="548374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F1CDD03-1277-44BF-9F37-9944ED44D767}"/>
                  </a:ext>
                </a:extLst>
              </p:cNvPr>
              <p:cNvSpPr txBox="1"/>
              <p:nvPr/>
            </p:nvSpPr>
            <p:spPr>
              <a:xfrm>
                <a:off x="4044421" y="53011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Construction</a:t>
                </a:r>
              </a:p>
            </p:txBody>
          </p:sp>
        </p:grpSp>
        <p:pic>
          <p:nvPicPr>
            <p:cNvPr id="112" name="Picture 2">
              <a:extLst>
                <a:ext uri="{FF2B5EF4-FFF2-40B4-BE49-F238E27FC236}">
                  <a16:creationId xmlns:a16="http://schemas.microsoft.com/office/drawing/2014/main" id="{64E695F4-E5C2-430B-8D7A-8CB17752F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2648" y="4113720"/>
              <a:ext cx="1335167" cy="445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B2B8E27-67DD-4902-AD7D-06D594424016}"/>
              </a:ext>
            </a:extLst>
          </p:cNvPr>
          <p:cNvGrpSpPr/>
          <p:nvPr/>
        </p:nvGrpSpPr>
        <p:grpSpPr>
          <a:xfrm>
            <a:off x="7200000" y="3495600"/>
            <a:ext cx="2032000" cy="2801798"/>
            <a:chOff x="2757325" y="533684"/>
            <a:chExt cx="2032000" cy="2801798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9D5DF083-6786-4440-8F8E-0ED2070AF672}"/>
                </a:ext>
              </a:extLst>
            </p:cNvPr>
            <p:cNvGrpSpPr/>
            <p:nvPr/>
          </p:nvGrpSpPr>
          <p:grpSpPr>
            <a:xfrm>
              <a:off x="2757325" y="533684"/>
              <a:ext cx="2032000" cy="2801798"/>
              <a:chOff x="633584" y="502756"/>
              <a:chExt cx="2032000" cy="2801798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2C9FE8AB-8077-4B70-843C-463CA7A40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7DF9393-2377-4E28-969E-0AAA044A2CE1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Technology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4695D95-A52D-4936-8F19-E4E2A338047C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Vista Retail Support by LDC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A&amp;M provided operational</a:t>
                </a: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due diligence 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9" name="Picture 2" descr="Image result for ldc">
              <a:extLst>
                <a:ext uri="{FF2B5EF4-FFF2-40B4-BE49-F238E27FC236}">
                  <a16:creationId xmlns:a16="http://schemas.microsoft.com/office/drawing/2014/main" id="{CFEEA5CE-66BA-46B9-9A91-41E118EAF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406" y="1232930"/>
              <a:ext cx="1497803" cy="37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4" descr="http://www.vistasupport.com/images/logo.png">
              <a:extLst>
                <a:ext uri="{FF2B5EF4-FFF2-40B4-BE49-F238E27FC236}">
                  <a16:creationId xmlns:a16="http://schemas.microsoft.com/office/drawing/2014/main" id="{6AFED0B1-757E-49ED-94A8-CE644CAE5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136" y="2053762"/>
              <a:ext cx="1370378" cy="50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155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2791629" y="2931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2" descr="Image result for bm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8B95F4A-D68B-4175-9534-9F8CAE65449E}"/>
              </a:ext>
            </a:extLst>
          </p:cNvPr>
          <p:cNvGrpSpPr/>
          <p:nvPr/>
        </p:nvGrpSpPr>
        <p:grpSpPr>
          <a:xfrm>
            <a:off x="4961753" y="3480469"/>
            <a:ext cx="2032000" cy="2801798"/>
            <a:chOff x="4976283" y="3434030"/>
            <a:chExt cx="2032000" cy="2801798"/>
          </a:xfrm>
        </p:grpSpPr>
        <p:grpSp>
          <p:nvGrpSpPr>
            <p:cNvPr id="62" name="Group 61"/>
            <p:cNvGrpSpPr/>
            <p:nvPr/>
          </p:nvGrpSpPr>
          <p:grpSpPr>
            <a:xfrm>
              <a:off x="4976283" y="3434030"/>
              <a:ext cx="2032000" cy="2801798"/>
              <a:chOff x="633584" y="502756"/>
              <a:chExt cx="2032000" cy="2801798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Consumer: </a:t>
                </a:r>
                <a:b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Food &amp; Drinks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Innis and Gunn by L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Catterton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financial, IT and tax due diligence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3" name="Picture 2" descr="http://lcattertonasia.com/wp-content/uploads/2016/07/LCATTERTONASIA-LOGO-296C@2X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219049" y="4231959"/>
              <a:ext cx="1512524" cy="234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Related image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601152" y="4982164"/>
              <a:ext cx="782261" cy="551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AutoShape 2" descr="Image result for tmf group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AutoShape 4" descr="Image result for tmf group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A89EBD-BA7B-4AA2-A709-E79AF0269981}"/>
              </a:ext>
            </a:extLst>
          </p:cNvPr>
          <p:cNvGrpSpPr/>
          <p:nvPr/>
        </p:nvGrpSpPr>
        <p:grpSpPr>
          <a:xfrm>
            <a:off x="7200000" y="532800"/>
            <a:ext cx="2032000" cy="2801798"/>
            <a:chOff x="595841" y="523100"/>
            <a:chExt cx="2032000" cy="2801798"/>
          </a:xfrm>
        </p:grpSpPr>
        <p:grpSp>
          <p:nvGrpSpPr>
            <p:cNvPr id="133" name="Group 132"/>
            <p:cNvGrpSpPr/>
            <p:nvPr/>
          </p:nvGrpSpPr>
          <p:grpSpPr>
            <a:xfrm>
              <a:off x="595841" y="523100"/>
              <a:ext cx="2032000" cy="2801798"/>
              <a:chOff x="633584" y="502756"/>
              <a:chExt cx="2032000" cy="2801798"/>
            </a:xfrm>
          </p:grpSpPr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35" name="TextBox 134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Business Services</a:t>
                </a: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TMF Group by CVC 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Operational, IT and Regulatory due diligence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Oct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9" name="Picture 5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493" y="2072309"/>
              <a:ext cx="827665" cy="570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7" descr="Image result for cvc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578" y="1201629"/>
              <a:ext cx="97403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1" name="AutoShape 2" descr="Image result for bioagricert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2" name="AutoShape 6" descr="Image result for paine schwartz partners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40B82B2-1C0F-446B-AAA5-5A2F96853C3F}"/>
              </a:ext>
            </a:extLst>
          </p:cNvPr>
          <p:cNvGrpSpPr/>
          <p:nvPr/>
        </p:nvGrpSpPr>
        <p:grpSpPr>
          <a:xfrm>
            <a:off x="7157753" y="3495600"/>
            <a:ext cx="2048934" cy="2801798"/>
            <a:chOff x="7269318" y="546059"/>
            <a:chExt cx="2048934" cy="2801798"/>
          </a:xfrm>
        </p:grpSpPr>
        <p:grpSp>
          <p:nvGrpSpPr>
            <p:cNvPr id="198" name="Group 197"/>
            <p:cNvGrpSpPr/>
            <p:nvPr/>
          </p:nvGrpSpPr>
          <p:grpSpPr>
            <a:xfrm>
              <a:off x="7286252" y="546059"/>
              <a:ext cx="2032000" cy="2801798"/>
              <a:chOff x="633584" y="502756"/>
              <a:chExt cx="2032000" cy="2801798"/>
            </a:xfrm>
          </p:grpSpPr>
          <p:pic>
            <p:nvPicPr>
              <p:cNvPr id="202" name="Picture 20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203" name="TextBox 202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Insurance</a:t>
                </a: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Morton Michel by PIB Insurance Brokers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regulatory due diligence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99" name="Picture 10" descr="Carlyle_Group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318" y="735711"/>
              <a:ext cx="2032000" cy="101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Picture 4" descr="PIB Insurance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568" y="1437440"/>
              <a:ext cx="571500" cy="41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4" descr="Image result for morton michel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8154" y="2246007"/>
              <a:ext cx="1368196" cy="391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9461365-B9EC-4E6F-A4C9-4A4898B0D5DF}"/>
              </a:ext>
            </a:extLst>
          </p:cNvPr>
          <p:cNvGrpSpPr/>
          <p:nvPr/>
        </p:nvGrpSpPr>
        <p:grpSpPr>
          <a:xfrm>
            <a:off x="2772000" y="532800"/>
            <a:ext cx="2032000" cy="2801798"/>
            <a:chOff x="2832257" y="543835"/>
            <a:chExt cx="2032000" cy="280179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D3967B2-0876-4EBD-B377-527AD795129D}"/>
                </a:ext>
              </a:extLst>
            </p:cNvPr>
            <p:cNvGrpSpPr/>
            <p:nvPr/>
          </p:nvGrpSpPr>
          <p:grpSpPr>
            <a:xfrm>
              <a:off x="2832257" y="543835"/>
              <a:ext cx="2032000" cy="2801798"/>
              <a:chOff x="633584" y="502756"/>
              <a:chExt cx="2032000" cy="2801798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753E1E1E-4D60-4D42-B457-2FF34B50B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26B8645-6BC7-47DD-811F-314E01DA9AF4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Professional Services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17C300F-C157-44FB-8958-2ADF63B42741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Catalyst Developments by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Livingbridge</a:t>
                </a: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A&amp;M provided financial and tax </a:t>
                </a: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due diligence services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C26F46B-EE4A-4CC6-81E1-48392DC3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4338" y="1133484"/>
              <a:ext cx="1545128" cy="740148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8BAD1278-3B19-4EF9-8DE8-39D902798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5132" y="2341258"/>
              <a:ext cx="1946919" cy="223896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A73CF0E-68EF-45BC-838D-E3569ABF08C4}"/>
              </a:ext>
            </a:extLst>
          </p:cNvPr>
          <p:cNvGrpSpPr/>
          <p:nvPr/>
        </p:nvGrpSpPr>
        <p:grpSpPr>
          <a:xfrm>
            <a:off x="590400" y="532800"/>
            <a:ext cx="2039345" cy="2808495"/>
            <a:chOff x="2850511" y="568282"/>
            <a:chExt cx="2039345" cy="280849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879E52A-8B39-49A9-B86E-758A93FE08FC}"/>
                </a:ext>
              </a:extLst>
            </p:cNvPr>
            <p:cNvGrpSpPr/>
            <p:nvPr/>
          </p:nvGrpSpPr>
          <p:grpSpPr>
            <a:xfrm>
              <a:off x="2850511" y="568282"/>
              <a:ext cx="2039345" cy="2808495"/>
              <a:chOff x="813995" y="3379318"/>
              <a:chExt cx="2039345" cy="2808495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A184200-0BA2-48E9-92F2-3189B01F34BA}"/>
                  </a:ext>
                </a:extLst>
              </p:cNvPr>
              <p:cNvGrpSpPr/>
              <p:nvPr/>
            </p:nvGrpSpPr>
            <p:grpSpPr>
              <a:xfrm>
                <a:off x="813995" y="3379318"/>
                <a:ext cx="2039345" cy="2808495"/>
                <a:chOff x="7191630" y="491358"/>
                <a:chExt cx="2039345" cy="2808495"/>
              </a:xfrm>
            </p:grpSpPr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D1938487-0AA1-485C-BC7D-A9D91DA25B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1630" y="491358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D403845-B961-4496-B4B7-19B39EED7BA2}"/>
                    </a:ext>
                  </a:extLst>
                </p:cNvPr>
                <p:cNvSpPr txBox="1"/>
                <p:nvPr/>
              </p:nvSpPr>
              <p:spPr>
                <a:xfrm>
                  <a:off x="7198975" y="493153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en-GB" sz="1100" b="1" dirty="0">
                      <a:solidFill>
                        <a:schemeClr val="bg1"/>
                      </a:solidFill>
                    </a:rPr>
                    <a:t>Leisure	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163CE95-F517-419A-84AB-88898167390F}"/>
                    </a:ext>
                  </a:extLst>
                </p:cNvPr>
                <p:cNvSpPr txBox="1"/>
                <p:nvPr/>
              </p:nvSpPr>
              <p:spPr>
                <a:xfrm>
                  <a:off x="7198975" y="980432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lnSpc>
                      <a:spcPct val="130000"/>
                    </a:lnSpc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ts val="12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Divestiture of </a:t>
                  </a:r>
                  <a:r>
                    <a:rPr lang="en-US" sz="900" dirty="0" err="1">
                      <a:solidFill>
                        <a:srgbClr val="646464"/>
                      </a:solidFill>
                    </a:rPr>
                    <a:t>TeamSport</a:t>
                  </a:r>
                  <a:r>
                    <a:rPr lang="en-US" sz="900" dirty="0">
                      <a:solidFill>
                        <a:srgbClr val="646464"/>
                      </a:solidFill>
                    </a:rPr>
                    <a:t> Karting by </a:t>
                  </a:r>
                </a:p>
                <a:p>
                  <a:pPr algn="ctr">
                    <a:spcBef>
                      <a:spcPts val="216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Connection Capital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ts val="1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vendor financial and tax due diligence services</a:t>
                  </a: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Oct 2017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</p:txBody>
            </p:sp>
          </p:grp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6FDB7906-DB69-4F97-93EE-E60210746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3094" y="5098452"/>
                <a:ext cx="1886902" cy="296704"/>
              </a:xfrm>
              <a:prstGeom prst="rect">
                <a:avLst/>
              </a:prstGeom>
            </p:spPr>
          </p:pic>
        </p:grp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CFECE83-8E38-4978-8C20-FA456EA39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71467" y="1288942"/>
              <a:ext cx="1823189" cy="484095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1BCE6FF-72D2-4A8D-8778-07FEFCD1333A}"/>
              </a:ext>
            </a:extLst>
          </p:cNvPr>
          <p:cNvGrpSpPr/>
          <p:nvPr/>
        </p:nvGrpSpPr>
        <p:grpSpPr>
          <a:xfrm>
            <a:off x="4968000" y="532800"/>
            <a:ext cx="2032000" cy="2801798"/>
            <a:chOff x="7279428" y="3479727"/>
            <a:chExt cx="2032000" cy="280179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5A2668F-4403-493C-A00F-BE02B34D236B}"/>
                </a:ext>
              </a:extLst>
            </p:cNvPr>
            <p:cNvGrpSpPr/>
            <p:nvPr/>
          </p:nvGrpSpPr>
          <p:grpSpPr>
            <a:xfrm>
              <a:off x="7279428" y="3479727"/>
              <a:ext cx="2032000" cy="2801798"/>
              <a:chOff x="633584" y="502756"/>
              <a:chExt cx="2032000" cy="2801798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6B6B9AAC-25EA-417F-B0A3-D94FFCFA3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FFED76-7AF3-4690-ABC9-55337BD11687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Manufacturing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E295CB4-7816-44A2-BEF1-3ACF2D3822C7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Disposal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Rovema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 by HQ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Equita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Oct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62B36127-1894-4DB4-B9D9-455E3D871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130" y="4148033"/>
              <a:ext cx="1418595" cy="474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2" descr="Image result for rovema">
              <a:extLst>
                <a:ext uri="{FF2B5EF4-FFF2-40B4-BE49-F238E27FC236}">
                  <a16:creationId xmlns:a16="http://schemas.microsoft.com/office/drawing/2014/main" id="{28A32662-DE49-415E-9001-AE5A85616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272" y="5296769"/>
              <a:ext cx="1902311" cy="244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9ECF5F6-7A19-4DF3-B7D9-265A7ED145CF}"/>
              </a:ext>
            </a:extLst>
          </p:cNvPr>
          <p:cNvGrpSpPr/>
          <p:nvPr/>
        </p:nvGrpSpPr>
        <p:grpSpPr>
          <a:xfrm>
            <a:off x="2780153" y="3495600"/>
            <a:ext cx="2032000" cy="2801798"/>
            <a:chOff x="4044421" y="3481544"/>
            <a:chExt cx="2032000" cy="2801798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0C81AFB-BCDC-423D-B36D-AAA1F8CAC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4421" y="3481855"/>
              <a:ext cx="2032000" cy="2796274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7F965FE-4900-426D-BF6D-DE35B97E2575}"/>
                </a:ext>
              </a:extLst>
            </p:cNvPr>
            <p:cNvSpPr txBox="1"/>
            <p:nvPr/>
          </p:nvSpPr>
          <p:spPr>
            <a:xfrm>
              <a:off x="4044421" y="396392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Gustav </a:t>
              </a:r>
              <a:r>
                <a:rPr lang="en-GB" sz="900" dirty="0" err="1">
                  <a:solidFill>
                    <a:srgbClr val="646464"/>
                  </a:solidFill>
                </a:rPr>
                <a:t>Berning</a:t>
              </a:r>
              <a:r>
                <a:rPr lang="en-GB" sz="900" dirty="0">
                  <a:solidFill>
                    <a:srgbClr val="646464"/>
                  </a:solidFill>
                </a:rPr>
                <a:t> by </a:t>
              </a:r>
              <a:r>
                <a:rPr lang="en-GB" sz="900" dirty="0" err="1">
                  <a:solidFill>
                    <a:srgbClr val="646464"/>
                  </a:solidFill>
                </a:rPr>
                <a:t>Bencis</a:t>
              </a:r>
              <a:r>
                <a:rPr lang="en-GB" sz="900" dirty="0">
                  <a:solidFill>
                    <a:srgbClr val="646464"/>
                  </a:solidFill>
                </a:rPr>
                <a:t> Capital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due diligence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Sep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1333193-AFE5-409A-A87A-420C7488D949}"/>
                </a:ext>
              </a:extLst>
            </p:cNvPr>
            <p:cNvSpPr txBox="1"/>
            <p:nvPr/>
          </p:nvSpPr>
          <p:spPr>
            <a:xfrm>
              <a:off x="4044421" y="348154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Manufacturing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C0C7812-BB97-4242-B175-795C3A47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460" y="5133249"/>
              <a:ext cx="1067922" cy="487333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CDBF39D-4BC0-4D42-A0E8-2F7BF1817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2122" y="4211202"/>
              <a:ext cx="1156596" cy="53112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3A05F06-3EBB-4EC2-AB8A-7DD2DDE5C743}"/>
              </a:ext>
            </a:extLst>
          </p:cNvPr>
          <p:cNvGrpSpPr/>
          <p:nvPr/>
        </p:nvGrpSpPr>
        <p:grpSpPr>
          <a:xfrm>
            <a:off x="596512" y="3475256"/>
            <a:ext cx="2032000" cy="2801798"/>
            <a:chOff x="2760424" y="3445751"/>
            <a:chExt cx="2032000" cy="28017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DEBECCA-34EA-4190-84B4-B27B64784508}"/>
                </a:ext>
              </a:extLst>
            </p:cNvPr>
            <p:cNvGrpSpPr/>
            <p:nvPr/>
          </p:nvGrpSpPr>
          <p:grpSpPr>
            <a:xfrm>
              <a:off x="2760424" y="3445751"/>
              <a:ext cx="2032000" cy="2801798"/>
              <a:chOff x="633584" y="502756"/>
              <a:chExt cx="2032000" cy="2801798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3787D39E-9E88-46FA-BB48-7BDE58E38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CFFB24A-243F-4BD4-8404-40B7DA940F92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Professional Services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2B2FAD3-FD1D-462E-AAAD-F09861DCBD0B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Deustche</a:t>
                </a:r>
                <a:r>
                  <a:rPr lang="en-US" sz="900" dirty="0">
                    <a:solidFill>
                      <a:srgbClr val="646464"/>
                    </a:solidFill>
                  </a:rPr>
                  <a:t> Bank Alternative fund services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Genstar</a:t>
                </a:r>
                <a:r>
                  <a:rPr lang="en-US" sz="900" dirty="0">
                    <a:solidFill>
                      <a:srgbClr val="646464"/>
                    </a:solidFill>
                  </a:rPr>
                  <a:t> Capital and Apex Fund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76" name="Picture 10">
              <a:extLst>
                <a:ext uri="{FF2B5EF4-FFF2-40B4-BE49-F238E27FC236}">
                  <a16:creationId xmlns:a16="http://schemas.microsoft.com/office/drawing/2014/main" id="{21AB468E-3C99-4EE6-BC28-212B93B39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461992" y="5226453"/>
              <a:ext cx="631329" cy="50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>
              <a:extLst>
                <a:ext uri="{FF2B5EF4-FFF2-40B4-BE49-F238E27FC236}">
                  <a16:creationId xmlns:a16="http://schemas.microsoft.com/office/drawing/2014/main" id="{351A4F19-8A0A-495A-BFA1-4F919184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881888" y="4185210"/>
              <a:ext cx="852328" cy="361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" name="Picture 4">
            <a:extLst>
              <a:ext uri="{FF2B5EF4-FFF2-40B4-BE49-F238E27FC236}">
                <a16:creationId xmlns:a16="http://schemas.microsoft.com/office/drawing/2014/main" id="{90F4D22A-B7CD-48F8-98B3-4DC8A5F88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29434" y="4113676"/>
            <a:ext cx="840937" cy="54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84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2783722" y="32464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6" name="AutoShape 2" descr="Image result for montagu private equity"/>
          <p:cNvSpPr>
            <a:spLocks noChangeAspect="1" noChangeArrowheads="1"/>
          </p:cNvSpPr>
          <p:nvPr/>
        </p:nvSpPr>
        <p:spPr bwMode="auto">
          <a:xfrm>
            <a:off x="2747862" y="326436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C3BC9D-EF1A-4ED3-8D1A-3AE000917493}"/>
              </a:ext>
            </a:extLst>
          </p:cNvPr>
          <p:cNvGrpSpPr/>
          <p:nvPr/>
        </p:nvGrpSpPr>
        <p:grpSpPr>
          <a:xfrm>
            <a:off x="7212981" y="3495600"/>
            <a:ext cx="2032000" cy="2801798"/>
            <a:chOff x="2755184" y="520310"/>
            <a:chExt cx="2032000" cy="2801798"/>
          </a:xfrm>
        </p:grpSpPr>
        <p:grpSp>
          <p:nvGrpSpPr>
            <p:cNvPr id="128" name="Group 127"/>
            <p:cNvGrpSpPr/>
            <p:nvPr/>
          </p:nvGrpSpPr>
          <p:grpSpPr>
            <a:xfrm>
              <a:off x="2755184" y="520310"/>
              <a:ext cx="2032000" cy="2801798"/>
              <a:chOff x="633584" y="502756"/>
              <a:chExt cx="2032000" cy="2801798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30" name="TextBox 129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Media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recorded music and publishing companies by BMG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2" name="Picture 4" descr="logo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7151" y="1294238"/>
              <a:ext cx="888792" cy="43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3" name="AutoShape 6" descr="Image result for Kynetec Data Services"/>
          <p:cNvSpPr>
            <a:spLocks noChangeAspect="1" noChangeArrowheads="1"/>
          </p:cNvSpPr>
          <p:nvPr/>
        </p:nvSpPr>
        <p:spPr bwMode="auto">
          <a:xfrm>
            <a:off x="5114273" y="460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4" name="AutoShape 8" descr="Image result for Kynetec Data Services"/>
          <p:cNvSpPr>
            <a:spLocks noChangeAspect="1" noChangeArrowheads="1"/>
          </p:cNvSpPr>
          <p:nvPr/>
        </p:nvSpPr>
        <p:spPr bwMode="auto">
          <a:xfrm>
            <a:off x="5266673" y="6130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AutoShape 10" descr="Image result for Kynetec Data Services"/>
          <p:cNvSpPr>
            <a:spLocks noChangeAspect="1" noChangeArrowheads="1"/>
          </p:cNvSpPr>
          <p:nvPr/>
        </p:nvSpPr>
        <p:spPr bwMode="auto">
          <a:xfrm>
            <a:off x="5419073" y="7654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34854A-EE76-4EE3-88F5-0B655B9FFAA9}"/>
              </a:ext>
            </a:extLst>
          </p:cNvPr>
          <p:cNvGrpSpPr/>
          <p:nvPr/>
        </p:nvGrpSpPr>
        <p:grpSpPr>
          <a:xfrm>
            <a:off x="592843" y="3490387"/>
            <a:ext cx="2032000" cy="2801798"/>
            <a:chOff x="590400" y="532800"/>
            <a:chExt cx="2032000" cy="2801798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40B1D56-D679-4A9C-A456-92954119718C}"/>
                </a:ext>
              </a:extLst>
            </p:cNvPr>
            <p:cNvGrpSpPr/>
            <p:nvPr/>
          </p:nvGrpSpPr>
          <p:grpSpPr>
            <a:xfrm>
              <a:off x="590400" y="532800"/>
              <a:ext cx="2032000" cy="2801798"/>
              <a:chOff x="7493000" y="530118"/>
              <a:chExt cx="2032000" cy="2801798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C1784E55-2895-4D53-BCCE-349704BDD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3000" y="53042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5F1B120-3928-419A-97EF-587FFDE7952D}"/>
                  </a:ext>
                </a:extLst>
              </p:cNvPr>
              <p:cNvSpPr txBox="1"/>
              <p:nvPr/>
            </p:nvSpPr>
            <p:spPr>
              <a:xfrm>
                <a:off x="7493000" y="101249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Bosch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Mahle</a:t>
                </a:r>
                <a:r>
                  <a:rPr lang="en-US" sz="900" dirty="0">
                    <a:solidFill>
                      <a:srgbClr val="646464"/>
                    </a:solidFill>
                  </a:rPr>
                  <a:t> Turbo Systems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Fountainvest</a:t>
                </a:r>
                <a:r>
                  <a:rPr lang="en-US" sz="900" dirty="0">
                    <a:solidFill>
                      <a:srgbClr val="646464"/>
                    </a:solidFill>
                  </a:rPr>
                  <a:t> Partners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operational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Sep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1D6989F-4F2B-40B1-930E-5045228C62D6}"/>
                  </a:ext>
                </a:extLst>
              </p:cNvPr>
              <p:cNvSpPr txBox="1"/>
              <p:nvPr/>
            </p:nvSpPr>
            <p:spPr>
              <a:xfrm>
                <a:off x="7493000" y="53011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Automotive</a:t>
                </a:r>
              </a:p>
            </p:txBody>
          </p:sp>
        </p:grpSp>
        <p:pic>
          <p:nvPicPr>
            <p:cNvPr id="2060" name="Picture 12" descr="Image result for fountainvest partners">
              <a:extLst>
                <a:ext uri="{FF2B5EF4-FFF2-40B4-BE49-F238E27FC236}">
                  <a16:creationId xmlns:a16="http://schemas.microsoft.com/office/drawing/2014/main" id="{317836A7-EFD0-4176-BD25-A2E0F8B76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045" y="1100719"/>
              <a:ext cx="1374258" cy="482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Image result for Bosch Mahle Turbo Systems (BMTS)">
              <a:extLst>
                <a:ext uri="{FF2B5EF4-FFF2-40B4-BE49-F238E27FC236}">
                  <a16:creationId xmlns:a16="http://schemas.microsoft.com/office/drawing/2014/main" id="{A0C19DE7-8F3F-4BD9-960F-6A39EFA30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134" y="2013159"/>
              <a:ext cx="1241878" cy="666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68AEEC1-B8F3-44D9-9CC5-43E5D515FE97}"/>
              </a:ext>
            </a:extLst>
          </p:cNvPr>
          <p:cNvGrpSpPr/>
          <p:nvPr/>
        </p:nvGrpSpPr>
        <p:grpSpPr>
          <a:xfrm>
            <a:off x="2792181" y="3495600"/>
            <a:ext cx="2032000" cy="2801798"/>
            <a:chOff x="7493000" y="530118"/>
            <a:chExt cx="2032000" cy="2801798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E79C5B3-D430-41B3-81F3-EE8E8DDC2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3000" y="530429"/>
              <a:ext cx="2032000" cy="2796274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19AF8BD-1E3B-427E-8AE9-7045A2A3DA4C}"/>
                </a:ext>
              </a:extLst>
            </p:cNvPr>
            <p:cNvSpPr txBox="1"/>
            <p:nvPr/>
          </p:nvSpPr>
          <p:spPr>
            <a:xfrm>
              <a:off x="7493000" y="101249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Teva Women’s Health by CVC Capital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due diligence.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Sep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8CE6DF7-067D-4BEF-B066-847DBC42D834}"/>
                </a:ext>
              </a:extLst>
            </p:cNvPr>
            <p:cNvSpPr txBox="1"/>
            <p:nvPr/>
          </p:nvSpPr>
          <p:spPr>
            <a:xfrm>
              <a:off x="7493000" y="53011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Healthcare</a:t>
              </a:r>
            </a:p>
          </p:txBody>
        </p:sp>
      </p:grpSp>
      <p:pic>
        <p:nvPicPr>
          <p:cNvPr id="2066" name="Picture 18" descr="CVC">
            <a:extLst>
              <a:ext uri="{FF2B5EF4-FFF2-40B4-BE49-F238E27FC236}">
                <a16:creationId xmlns:a16="http://schemas.microsoft.com/office/drawing/2014/main" id="{9F884970-55E4-4414-88FB-8C479B4F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9641" y="4089955"/>
            <a:ext cx="912326" cy="4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eva Pharmaceutical Industries Ltd">
            <a:extLst>
              <a:ext uri="{FF2B5EF4-FFF2-40B4-BE49-F238E27FC236}">
                <a16:creationId xmlns:a16="http://schemas.microsoft.com/office/drawing/2014/main" id="{115E7AD6-3D03-479C-A607-CC59E034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0998" y="5047062"/>
            <a:ext cx="1121795" cy="3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A585DAEB-B111-42B1-A89A-B701798D6895}"/>
              </a:ext>
            </a:extLst>
          </p:cNvPr>
          <p:cNvGrpSpPr/>
          <p:nvPr/>
        </p:nvGrpSpPr>
        <p:grpSpPr>
          <a:xfrm>
            <a:off x="4985503" y="3495600"/>
            <a:ext cx="2032000" cy="2801798"/>
            <a:chOff x="7286252" y="3475802"/>
            <a:chExt cx="2032000" cy="280179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639508F-514B-44CF-9248-3133F6D93878}"/>
                </a:ext>
              </a:extLst>
            </p:cNvPr>
            <p:cNvGrpSpPr/>
            <p:nvPr/>
          </p:nvGrpSpPr>
          <p:grpSpPr>
            <a:xfrm>
              <a:off x="7286252" y="3475802"/>
              <a:ext cx="2032000" cy="2801798"/>
              <a:chOff x="633584" y="502756"/>
              <a:chExt cx="2032000" cy="2801798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3ACFD046-43AF-4B0A-8040-4864D2384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CA61ECD-027C-4E1D-8E6A-52E09C56B61E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Manufacturing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E779675-E459-4182-BFEE-8D229D9E9B51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Flexicon</a:t>
                </a:r>
                <a:r>
                  <a:rPr lang="en-US" sz="900" dirty="0">
                    <a:solidFill>
                      <a:srgbClr val="646464"/>
                    </a:solidFill>
                  </a:rPr>
                  <a:t> Limited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Atkore</a:t>
                </a:r>
                <a:r>
                  <a:rPr lang="en-US" sz="900" dirty="0">
                    <a:solidFill>
                      <a:srgbClr val="646464"/>
                    </a:solidFill>
                  </a:rPr>
                  <a:t> International Inc.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5" name="Picture 6" descr="Image result for atkore international">
              <a:extLst>
                <a:ext uri="{FF2B5EF4-FFF2-40B4-BE49-F238E27FC236}">
                  <a16:creationId xmlns:a16="http://schemas.microsoft.com/office/drawing/2014/main" id="{AB418728-D5BD-4CDC-9913-AC74B4C66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289" y="3767650"/>
              <a:ext cx="1197358" cy="119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AD47C24-85D7-424B-BA92-28EAE6A3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2547" y="4969600"/>
              <a:ext cx="1866996" cy="622332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87F5FB5-98BD-4922-9719-FD2F2F4357BB}"/>
              </a:ext>
            </a:extLst>
          </p:cNvPr>
          <p:cNvGrpSpPr/>
          <p:nvPr/>
        </p:nvGrpSpPr>
        <p:grpSpPr>
          <a:xfrm>
            <a:off x="7201355" y="532800"/>
            <a:ext cx="2032000" cy="2801798"/>
            <a:chOff x="7192029" y="3466898"/>
            <a:chExt cx="2032000" cy="280179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F90D3A-EDC7-47E6-A901-9057C7DC507A}"/>
                </a:ext>
              </a:extLst>
            </p:cNvPr>
            <p:cNvGrpSpPr/>
            <p:nvPr/>
          </p:nvGrpSpPr>
          <p:grpSpPr>
            <a:xfrm>
              <a:off x="7192029" y="3466898"/>
              <a:ext cx="2032000" cy="2801798"/>
              <a:chOff x="633584" y="502756"/>
              <a:chExt cx="2032000" cy="2801798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3555E5AE-15E0-4C35-B38D-473D89E7D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D13471D-D842-463A-9EAF-8EF31EB9B1A9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Manufacturing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92313A3-DFA4-4229-B5A3-CB2797B28852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Schweighofer</a:t>
                </a:r>
                <a:r>
                  <a:rPr lang="en-US" sz="900" dirty="0">
                    <a:solidFill>
                      <a:srgbClr val="646464"/>
                    </a:solidFill>
                  </a:rPr>
                  <a:t> Fiber GmbH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TowerBrook</a:t>
                </a:r>
                <a:r>
                  <a:rPr lang="en-US" sz="900" dirty="0">
                    <a:solidFill>
                      <a:srgbClr val="646464"/>
                    </a:solidFill>
                  </a:rPr>
                  <a:t> Capital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operational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78" name="Picture 2" descr="TowerBrook Capital Partners, L.P.">
              <a:extLst>
                <a:ext uri="{FF2B5EF4-FFF2-40B4-BE49-F238E27FC236}">
                  <a16:creationId xmlns:a16="http://schemas.microsoft.com/office/drawing/2014/main" id="{06707088-F5EF-4203-88FE-6BF8B4D9A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1482" y="4263661"/>
              <a:ext cx="1754696" cy="200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4" descr="Image result for Schweighofer Fiber GmbH">
              <a:extLst>
                <a:ext uri="{FF2B5EF4-FFF2-40B4-BE49-F238E27FC236}">
                  <a16:creationId xmlns:a16="http://schemas.microsoft.com/office/drawing/2014/main" id="{C3845408-E209-4D87-90ED-B573A4982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400" y="5195820"/>
              <a:ext cx="1467258" cy="302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99AEAF9-7CB5-461C-965C-5F86DD0AA523}"/>
              </a:ext>
            </a:extLst>
          </p:cNvPr>
          <p:cNvGrpSpPr/>
          <p:nvPr/>
        </p:nvGrpSpPr>
        <p:grpSpPr>
          <a:xfrm>
            <a:off x="4972555" y="532800"/>
            <a:ext cx="2032000" cy="2801798"/>
            <a:chOff x="4970614" y="3474029"/>
            <a:chExt cx="2032000" cy="2801798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33220C3-1082-4EBD-84DC-AECCBEC05E56}"/>
                </a:ext>
              </a:extLst>
            </p:cNvPr>
            <p:cNvGrpSpPr/>
            <p:nvPr/>
          </p:nvGrpSpPr>
          <p:grpSpPr>
            <a:xfrm>
              <a:off x="4970614" y="3474029"/>
              <a:ext cx="2032000" cy="2801798"/>
              <a:chOff x="633584" y="502756"/>
              <a:chExt cx="2032000" cy="2801798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E0824A98-BCE3-4C1A-975E-98DDE1FE1C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CA192AD-A2D2-435F-984B-070EFD15543E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Business Services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275AEA-DB2D-4537-A8E8-656B215635F3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Refinancing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Kynetec</a:t>
                </a:r>
                <a:r>
                  <a:rPr lang="en-US" sz="900" dirty="0">
                    <a:solidFill>
                      <a:srgbClr val="646464"/>
                    </a:solidFill>
                  </a:rPr>
                  <a:t> Data Services by Inflexion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9" name="Picture 4" descr="Image result for Kynetec Data Services">
              <a:extLst>
                <a:ext uri="{FF2B5EF4-FFF2-40B4-BE49-F238E27FC236}">
                  <a16:creationId xmlns:a16="http://schemas.microsoft.com/office/drawing/2014/main" id="{D7B69EB3-4083-46A2-B594-7B0F9EB1C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222" y="5091875"/>
              <a:ext cx="1448784" cy="359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3">
              <a:extLst>
                <a:ext uri="{FF2B5EF4-FFF2-40B4-BE49-F238E27FC236}">
                  <a16:creationId xmlns:a16="http://schemas.microsoft.com/office/drawing/2014/main" id="{17771342-72ED-4B32-A640-26838BD46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665" y="4127919"/>
              <a:ext cx="1105898" cy="415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6282523-3773-4B93-89F7-DD6E0C9F0F94}"/>
              </a:ext>
            </a:extLst>
          </p:cNvPr>
          <p:cNvGrpSpPr/>
          <p:nvPr/>
        </p:nvGrpSpPr>
        <p:grpSpPr>
          <a:xfrm>
            <a:off x="2780155" y="532800"/>
            <a:ext cx="2032000" cy="2801798"/>
            <a:chOff x="5094196" y="555765"/>
            <a:chExt cx="2032000" cy="280179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34CD188-0A34-4546-949F-064B5D782D39}"/>
                </a:ext>
              </a:extLst>
            </p:cNvPr>
            <p:cNvGrpSpPr/>
            <p:nvPr/>
          </p:nvGrpSpPr>
          <p:grpSpPr>
            <a:xfrm>
              <a:off x="5094196" y="555765"/>
              <a:ext cx="2032000" cy="2801798"/>
              <a:chOff x="633584" y="502756"/>
              <a:chExt cx="2032000" cy="2801798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8EF50AF4-63A1-4759-B986-F6696AC14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1EB33EF-17DE-4E64-A2E0-263ED64E19C9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Leisure - Airlines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88B655-D557-4D35-8434-DC9628A8B9E9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200"/>
                  </a:spcAft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Civil Aviation Authority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A&amp;M advised the CAA in relation to the ongoing ATOL licensing of the Monarch Group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7" name="Picture 2">
              <a:extLst>
                <a:ext uri="{FF2B5EF4-FFF2-40B4-BE49-F238E27FC236}">
                  <a16:creationId xmlns:a16="http://schemas.microsoft.com/office/drawing/2014/main" id="{F23CDCD6-E28A-4A54-9891-D1F3C898A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797" y="1129682"/>
              <a:ext cx="669519" cy="752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8" name="Picture 2">
              <a:extLst>
                <a:ext uri="{FF2B5EF4-FFF2-40B4-BE49-F238E27FC236}">
                  <a16:creationId xmlns:a16="http://schemas.microsoft.com/office/drawing/2014/main" id="{2C79DC8F-4CBF-47DA-8031-3F078A0E9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373" y="2176395"/>
              <a:ext cx="928688" cy="347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D987F3-B517-43F2-BC3D-1234591D2C6B}"/>
              </a:ext>
            </a:extLst>
          </p:cNvPr>
          <p:cNvGrpSpPr/>
          <p:nvPr/>
        </p:nvGrpSpPr>
        <p:grpSpPr>
          <a:xfrm>
            <a:off x="580618" y="536189"/>
            <a:ext cx="2044225" cy="2801798"/>
            <a:chOff x="7183110" y="534821"/>
            <a:chExt cx="2044225" cy="28017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30AE804-B4B8-4D9C-A473-CF80DD77AAD6}"/>
                </a:ext>
              </a:extLst>
            </p:cNvPr>
            <p:cNvGrpSpPr/>
            <p:nvPr/>
          </p:nvGrpSpPr>
          <p:grpSpPr>
            <a:xfrm>
              <a:off x="7195335" y="534821"/>
              <a:ext cx="2032000" cy="2801798"/>
              <a:chOff x="2760424" y="3445751"/>
              <a:chExt cx="2032000" cy="280179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2E4BAB7-FAD4-4318-A285-C68E491A70FB}"/>
                  </a:ext>
                </a:extLst>
              </p:cNvPr>
              <p:cNvGrpSpPr/>
              <p:nvPr/>
            </p:nvGrpSpPr>
            <p:grpSpPr>
              <a:xfrm>
                <a:off x="2760424" y="3445751"/>
                <a:ext cx="2032000" cy="2801798"/>
                <a:chOff x="633584" y="502756"/>
                <a:chExt cx="2032000" cy="2801798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57F75D5-48BC-43C3-B2A4-BE92A841C4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584" y="503067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F5F3DD-67BB-40CC-B324-7F6ED09C6E46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Insurance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B4F2CD4-A520-4F4A-A51B-BFCE0164C3B8}"/>
                    </a:ext>
                  </a:extLst>
                </p:cNvPr>
                <p:cNvSpPr txBox="1"/>
                <p:nvPr/>
              </p:nvSpPr>
              <p:spPr>
                <a:xfrm>
                  <a:off x="633584" y="985133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Acquisition of </a:t>
                  </a:r>
                  <a:r>
                    <a:rPr lang="en-US" sz="900" dirty="0" err="1">
                      <a:solidFill>
                        <a:srgbClr val="646464"/>
                      </a:solidFill>
                    </a:rPr>
                    <a:t>aQmen</a:t>
                  </a:r>
                  <a:r>
                    <a:rPr lang="en-US" sz="900" dirty="0">
                      <a:solidFill>
                        <a:srgbClr val="646464"/>
                      </a:solidFill>
                    </a:rPr>
                    <a:t> underwriting by PIB Insurance Brokers 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 and regulatory due diligence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Sep</a:t>
                  </a:r>
                  <a:r>
                    <a:rPr lang="en-US" sz="900" dirty="0">
                      <a:solidFill>
                        <a:srgbClr val="646464"/>
                      </a:solidFill>
                      <a:latin typeface="Arial"/>
                    </a:rPr>
                    <a:t> 2017</a:t>
                  </a: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74" name="Picture 10" descr="Image result for aqmen">
                <a:extLst>
                  <a:ext uri="{FF2B5EF4-FFF2-40B4-BE49-F238E27FC236}">
                    <a16:creationId xmlns:a16="http://schemas.microsoft.com/office/drawing/2014/main" id="{50BCB494-1788-45CD-885D-B0EB46C9A9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4433" y="5089510"/>
                <a:ext cx="1008373" cy="50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PIB Insurance">
                <a:extLst>
                  <a:ext uri="{FF2B5EF4-FFF2-40B4-BE49-F238E27FC236}">
                    <a16:creationId xmlns:a16="http://schemas.microsoft.com/office/drawing/2014/main" id="{E50C1B68-8A44-4C09-B7F5-F6CABB3FFE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1753" y="4327021"/>
                <a:ext cx="571500" cy="414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2" name="Picture 10" descr="Carlyle_Group">
              <a:extLst>
                <a:ext uri="{FF2B5EF4-FFF2-40B4-BE49-F238E27FC236}">
                  <a16:creationId xmlns:a16="http://schemas.microsoft.com/office/drawing/2014/main" id="{A6387DE0-6CB7-49EB-935B-902EE9BD91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3110" y="717289"/>
              <a:ext cx="2032000" cy="101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218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94000" y="619200"/>
            <a:ext cx="4647600" cy="5532938"/>
          </a:xfrm>
        </p:spPr>
        <p:txBody>
          <a:bodyPr anchor="ctr"/>
          <a:lstStyle/>
          <a:p>
            <a:pPr algn="ctr"/>
            <a:endParaRPr lang="en-US" dirty="0"/>
          </a:p>
          <a:p>
            <a:pPr algn="ctr"/>
            <a:r>
              <a:rPr lang="en-US" sz="4800" spc="-150" dirty="0"/>
              <a:t>365</a:t>
            </a:r>
            <a:endParaRPr lang="en-US" dirty="0"/>
          </a:p>
          <a:p>
            <a:pPr algn="ctr"/>
            <a:r>
              <a:rPr lang="en-US" dirty="0"/>
              <a:t>COMPLETED DEALS </a:t>
            </a:r>
          </a:p>
          <a:p>
            <a:pPr algn="ctr"/>
            <a:endParaRPr lang="en-US" dirty="0"/>
          </a:p>
          <a:p>
            <a:pPr algn="ctr"/>
            <a:r>
              <a:rPr lang="en-US" sz="4800" spc="-150" dirty="0"/>
              <a:t>£55.7 BN </a:t>
            </a:r>
          </a:p>
          <a:p>
            <a:pPr algn="ctr"/>
            <a:r>
              <a:rPr lang="en-US" dirty="0"/>
              <a:t>OF VALUE</a:t>
            </a:r>
          </a:p>
          <a:p>
            <a:pPr algn="ctr"/>
            <a:endParaRPr lang="en-US" dirty="0"/>
          </a:p>
          <a:p>
            <a:pPr algn="ctr"/>
            <a:r>
              <a:rPr lang="en-US" sz="4800" spc="-150" dirty="0"/>
              <a:t>£50M - £1BN+ </a:t>
            </a:r>
          </a:p>
          <a:p>
            <a:pPr algn="ctr"/>
            <a:r>
              <a:rPr lang="en-US" dirty="0"/>
              <a:t>EV DEALS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400" dirty="0"/>
              <a:t>INTEGRATED DUE DILIGENCE</a:t>
            </a:r>
          </a:p>
          <a:p>
            <a:pPr algn="ctr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6225"/>
            <a:ext cx="9906000" cy="347663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EUROPEAN Transaction services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7333343" y="640852"/>
            <a:ext cx="2654300" cy="5532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spcBef>
                <a:spcPct val="20000"/>
              </a:spcBef>
              <a:buClrTx/>
              <a:buSzPct val="100000"/>
              <a:buFont typeface="Arial" pitchFamily="34" charset="0"/>
              <a:buChar char="●"/>
              <a:defRPr sz="1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914400" rtl="0" eaLnBrk="1" latinLnBrk="0" hangingPunct="1">
              <a:spcBef>
                <a:spcPts val="0"/>
              </a:spcBef>
              <a:buClrTx/>
              <a:buFont typeface="Arial" pitchFamily="34" charset="0"/>
              <a:buChar char="–"/>
              <a:defRPr sz="1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spcBef>
                <a:spcPts val="0"/>
              </a:spcBef>
              <a:buClrTx/>
              <a:buSzPct val="125000"/>
              <a:buFont typeface="Wingdings" pitchFamily="2" charset="2"/>
              <a:buChar char="§"/>
              <a:defRPr sz="1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spcBef>
                <a:spcPts val="0"/>
              </a:spcBef>
              <a:buClrTx/>
              <a:buFont typeface="Courier New" pitchFamily="49" charset="0"/>
              <a:buChar char="o"/>
              <a:defRPr sz="14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ts val="0"/>
              </a:spcBef>
              <a:buClrTx/>
              <a:buSzPct val="75000"/>
              <a:buFont typeface="Wingdings" pitchFamily="2" charset="2"/>
              <a:buChar char=""/>
              <a:defRPr sz="1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914400" rtl="0" eaLnBrk="1" latinLnBrk="0" hangingPunct="1">
              <a:spcBef>
                <a:spcPct val="20000"/>
              </a:spcBef>
              <a:buClrTx/>
              <a:buSzPct val="75000"/>
              <a:buFont typeface="Wingdings" pitchFamily="2" charset="2"/>
              <a:buChar char="q"/>
              <a:defRPr sz="1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WINNER</a:t>
            </a:r>
            <a:r>
              <a:rPr lang="en-GB" dirty="0"/>
              <a:t>  </a:t>
            </a:r>
          </a:p>
          <a:p>
            <a:r>
              <a:rPr lang="en-GB" dirty="0"/>
              <a:t>2018 ‘Unquote’ </a:t>
            </a:r>
          </a:p>
          <a:p>
            <a:r>
              <a:rPr lang="en-GB" dirty="0"/>
              <a:t>Financial Due Diligence </a:t>
            </a:r>
            <a:br>
              <a:rPr lang="en-GB" dirty="0"/>
            </a:br>
            <a:r>
              <a:rPr lang="en-GB" dirty="0"/>
              <a:t>Provider of the Year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WINNER</a:t>
            </a:r>
            <a:r>
              <a:rPr lang="en-GB" dirty="0"/>
              <a:t>  </a:t>
            </a:r>
          </a:p>
          <a:p>
            <a:r>
              <a:rPr lang="en-GB" dirty="0"/>
              <a:t>2015 </a:t>
            </a:r>
            <a:r>
              <a:rPr lang="en-GB" dirty="0" err="1"/>
              <a:t>RealDeals</a:t>
            </a:r>
            <a:r>
              <a:rPr lang="en-GB" dirty="0"/>
              <a:t> </a:t>
            </a:r>
          </a:p>
          <a:p>
            <a:r>
              <a:rPr lang="en-GB" dirty="0"/>
              <a:t>The Private Equity </a:t>
            </a:r>
            <a:br>
              <a:rPr lang="en-GB" dirty="0"/>
            </a:br>
            <a:r>
              <a:rPr lang="en-GB" dirty="0"/>
              <a:t>Awards Specialist </a:t>
            </a:r>
            <a:br>
              <a:rPr lang="en-GB" dirty="0"/>
            </a:br>
            <a:r>
              <a:rPr lang="en-GB" dirty="0"/>
              <a:t>Adviser of the Year</a:t>
            </a:r>
          </a:p>
          <a:p>
            <a:endParaRPr lang="en-GB" dirty="0"/>
          </a:p>
          <a:p>
            <a:endParaRPr lang="en-US" dirty="0"/>
          </a:p>
          <a:p>
            <a:r>
              <a:rPr lang="en-US" dirty="0"/>
              <a:t>WINNER</a:t>
            </a:r>
            <a:br>
              <a:rPr lang="en-US" dirty="0"/>
            </a:br>
            <a:r>
              <a:rPr lang="en-US" dirty="0"/>
              <a:t>2014 'Unquote' </a:t>
            </a:r>
          </a:p>
          <a:p>
            <a:r>
              <a:rPr lang="en-US" dirty="0"/>
              <a:t>British Private Equity </a:t>
            </a:r>
            <a:br>
              <a:rPr lang="en-US" dirty="0"/>
            </a:br>
            <a:r>
              <a:rPr lang="en-US" dirty="0"/>
              <a:t>Due Diligence Provider </a:t>
            </a:r>
            <a:br>
              <a:rPr lang="en-US" dirty="0"/>
            </a:br>
            <a:r>
              <a:rPr lang="en-US" dirty="0"/>
              <a:t>of the Year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Unquote 2014.jpg" descr="/Users/cwatson/Desktop/TAG Tombstone/Unquote 2014.jpg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638" y="4256314"/>
            <a:ext cx="1039291" cy="1374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0880" y="2626297"/>
            <a:ext cx="1005049" cy="1374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49DE2-7178-47EC-B16B-5D2E5813E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955" y="1104900"/>
            <a:ext cx="1306628" cy="13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AutoShape 4" descr="Image result for montagu private equity"/>
          <p:cNvSpPr>
            <a:spLocks noChangeAspect="1" noChangeArrowheads="1"/>
          </p:cNvSpPr>
          <p:nvPr/>
        </p:nvSpPr>
        <p:spPr bwMode="auto">
          <a:xfrm>
            <a:off x="692237" y="3457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1" name="AutoShape 4" descr="Image result for montagu private equity"/>
          <p:cNvSpPr>
            <a:spLocks noChangeAspect="1" noChangeArrowheads="1"/>
          </p:cNvSpPr>
          <p:nvPr/>
        </p:nvSpPr>
        <p:spPr bwMode="auto">
          <a:xfrm>
            <a:off x="2900262" y="4573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275E7A-5044-45C0-A69D-8DF9ED6DD775}"/>
              </a:ext>
            </a:extLst>
          </p:cNvPr>
          <p:cNvGrpSpPr/>
          <p:nvPr/>
        </p:nvGrpSpPr>
        <p:grpSpPr>
          <a:xfrm>
            <a:off x="2840314" y="3495911"/>
            <a:ext cx="2032000" cy="2801798"/>
            <a:chOff x="7145067" y="490874"/>
            <a:chExt cx="2032000" cy="2801798"/>
          </a:xfrm>
        </p:grpSpPr>
        <p:grpSp>
          <p:nvGrpSpPr>
            <p:cNvPr id="112" name="Group 111"/>
            <p:cNvGrpSpPr/>
            <p:nvPr/>
          </p:nvGrpSpPr>
          <p:grpSpPr>
            <a:xfrm>
              <a:off x="7145067" y="490874"/>
              <a:ext cx="2032000" cy="2801798"/>
              <a:chOff x="633584" y="502756"/>
              <a:chExt cx="2032000" cy="2801798"/>
            </a:xfrm>
          </p:grpSpPr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Aerospace &amp; Defence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Disposal of:</a:t>
                </a:r>
                <a:br>
                  <a:rPr lang="en-US" sz="900" dirty="0">
                    <a:solidFill>
                      <a:srgbClr val="646464"/>
                    </a:solidFill>
                  </a:rPr>
                </a:br>
                <a:r>
                  <a:rPr lang="en-US" sz="900" dirty="0">
                    <a:solidFill>
                      <a:srgbClr val="646464"/>
                    </a:solidFill>
                  </a:rPr>
                  <a:t>Wilcoxon Research (US); </a:t>
                </a:r>
                <a:br>
                  <a:rPr lang="en-US" sz="900" dirty="0">
                    <a:solidFill>
                      <a:srgbClr val="646464"/>
                    </a:solidFill>
                  </a:rPr>
                </a:br>
                <a:r>
                  <a:rPr lang="en-US" sz="900" dirty="0">
                    <a:solidFill>
                      <a:srgbClr val="646464"/>
                    </a:solidFill>
                  </a:rPr>
                  <a:t>Piezo Technologies (US) and; </a:t>
                </a:r>
                <a:br>
                  <a:rPr lang="en-US" sz="900" dirty="0">
                    <a:solidFill>
                      <a:srgbClr val="646464"/>
                    </a:solidFill>
                  </a:rPr>
                </a:br>
                <a:r>
                  <a:rPr lang="en-US" sz="900" dirty="0" err="1">
                    <a:solidFill>
                      <a:srgbClr val="646464"/>
                    </a:solidFill>
                  </a:rPr>
                  <a:t>Piher</a:t>
                </a:r>
                <a:r>
                  <a:rPr lang="en-US" sz="900" dirty="0">
                    <a:solidFill>
                      <a:srgbClr val="646464"/>
                    </a:solidFill>
                  </a:rPr>
                  <a:t> Sensors and Controls (Spain)</a:t>
                </a:r>
                <a:br>
                  <a:rPr lang="en-US" sz="900" dirty="0">
                    <a:solidFill>
                      <a:srgbClr val="646464"/>
                    </a:solidFill>
                  </a:rPr>
                </a:b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assistance services</a:t>
                </a:r>
                <a:br>
                  <a:rPr lang="en-US" sz="900" dirty="0">
                    <a:solidFill>
                      <a:srgbClr val="646464"/>
                    </a:solidFill>
                  </a:rPr>
                </a:b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8540" y="1132783"/>
              <a:ext cx="1965051" cy="42985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2B37CA-1B4E-4253-ABDF-8EFF24E776E2}"/>
              </a:ext>
            </a:extLst>
          </p:cNvPr>
          <p:cNvGrpSpPr/>
          <p:nvPr/>
        </p:nvGrpSpPr>
        <p:grpSpPr>
          <a:xfrm>
            <a:off x="7229941" y="532800"/>
            <a:ext cx="2032000" cy="2801798"/>
            <a:chOff x="4927733" y="532800"/>
            <a:chExt cx="2032000" cy="280179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ED99943-F03B-4235-80E7-B0BEB36B0106}"/>
                </a:ext>
              </a:extLst>
            </p:cNvPr>
            <p:cNvGrpSpPr/>
            <p:nvPr/>
          </p:nvGrpSpPr>
          <p:grpSpPr>
            <a:xfrm>
              <a:off x="4927733" y="532800"/>
              <a:ext cx="2032000" cy="2801798"/>
              <a:chOff x="633584" y="502756"/>
              <a:chExt cx="2032000" cy="2801798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647A760-AB7B-4B52-A961-612C07281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A9970D-E117-4A67-ADEA-EE3B3927804A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Agriculture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EC4F31-BBAF-4EF5-BB80-ACE4720F21A6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Refinancing of Suba Seeds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</a:t>
                </a: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4624EEC-06B8-4CC4-AEEE-82C949082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447" y="1254513"/>
              <a:ext cx="1856629" cy="54712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1F0CBA-EBED-4A81-A605-4951ECCE8483}"/>
              </a:ext>
            </a:extLst>
          </p:cNvPr>
          <p:cNvGrpSpPr/>
          <p:nvPr/>
        </p:nvGrpSpPr>
        <p:grpSpPr>
          <a:xfrm>
            <a:off x="7221130" y="3495600"/>
            <a:ext cx="2032000" cy="2801798"/>
            <a:chOff x="2732425" y="532800"/>
            <a:chExt cx="2032000" cy="28017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07A1788-E3B7-4D33-8D01-361B2C7341C1}"/>
                </a:ext>
              </a:extLst>
            </p:cNvPr>
            <p:cNvGrpSpPr/>
            <p:nvPr/>
          </p:nvGrpSpPr>
          <p:grpSpPr>
            <a:xfrm>
              <a:off x="2732425" y="532800"/>
              <a:ext cx="2032000" cy="2801798"/>
              <a:chOff x="633584" y="502756"/>
              <a:chExt cx="2032000" cy="2801798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D852BDC0-381B-44B0-9773-F6E1580EF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6958D4-C34A-450C-82EE-C7B8FCBFEB88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Healthcare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A5445A-4D0F-406B-AA00-39B2D0B7E8E1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Swanton Care and Community Limited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</a:t>
                </a: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82" name="Picture 10" descr="Image result for swanton care">
              <a:extLst>
                <a:ext uri="{FF2B5EF4-FFF2-40B4-BE49-F238E27FC236}">
                  <a16:creationId xmlns:a16="http://schemas.microsoft.com/office/drawing/2014/main" id="{F785DDEF-F597-41A2-A114-E6688F578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367" y="1180567"/>
              <a:ext cx="970115" cy="97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C572A8-2A51-4760-B9AC-E52D7DAF5403}"/>
              </a:ext>
            </a:extLst>
          </p:cNvPr>
          <p:cNvGrpSpPr/>
          <p:nvPr/>
        </p:nvGrpSpPr>
        <p:grpSpPr>
          <a:xfrm>
            <a:off x="5086528" y="3495600"/>
            <a:ext cx="2032000" cy="2801798"/>
            <a:chOff x="597823" y="532800"/>
            <a:chExt cx="2032000" cy="280179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18C3088-8F76-4C7F-AE4E-5D316F61BAA0}"/>
                </a:ext>
              </a:extLst>
            </p:cNvPr>
            <p:cNvGrpSpPr/>
            <p:nvPr/>
          </p:nvGrpSpPr>
          <p:grpSpPr>
            <a:xfrm>
              <a:off x="597823" y="532800"/>
              <a:ext cx="2032000" cy="2801798"/>
              <a:chOff x="7493000" y="530118"/>
              <a:chExt cx="2032000" cy="2801798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3FBD6CB3-7CC3-453B-85EB-68F63B5F0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3000" y="53042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0B03C9F-4A7C-49E7-B69B-3D5DEE4EDE89}"/>
                  </a:ext>
                </a:extLst>
              </p:cNvPr>
              <p:cNvSpPr txBox="1"/>
              <p:nvPr/>
            </p:nvSpPr>
            <p:spPr>
              <a:xfrm>
                <a:off x="7493000" y="101249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Kaal</a:t>
                </a:r>
                <a:r>
                  <a:rPr lang="en-US" sz="900" dirty="0">
                    <a:solidFill>
                      <a:srgbClr val="646464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Masten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A.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Hak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assistance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Jul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5F56757-696B-4706-B02E-10860D4EDED1}"/>
                  </a:ext>
                </a:extLst>
              </p:cNvPr>
              <p:cNvSpPr txBox="1"/>
              <p:nvPr/>
            </p:nvSpPr>
            <p:spPr>
              <a:xfrm>
                <a:off x="7493000" y="53011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Manufacturing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2FC5EDCC-3DE4-476A-AFBC-182B63691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55908" y="2000700"/>
                <a:ext cx="984997" cy="518419"/>
              </a:xfrm>
              <a:prstGeom prst="rect">
                <a:avLst/>
              </a:prstGeom>
            </p:spPr>
          </p:pic>
        </p:grpSp>
        <p:pic>
          <p:nvPicPr>
            <p:cNvPr id="88" name="Picture 11">
              <a:extLst>
                <a:ext uri="{FF2B5EF4-FFF2-40B4-BE49-F238E27FC236}">
                  <a16:creationId xmlns:a16="http://schemas.microsoft.com/office/drawing/2014/main" id="{5029DD61-5221-4E11-A96A-394433AA4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59" y="1180236"/>
              <a:ext cx="1446405" cy="48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3178CF-C5BF-4B2A-8BCD-BDE1736F73AB}"/>
              </a:ext>
            </a:extLst>
          </p:cNvPr>
          <p:cNvGrpSpPr/>
          <p:nvPr/>
        </p:nvGrpSpPr>
        <p:grpSpPr>
          <a:xfrm>
            <a:off x="598463" y="3486685"/>
            <a:ext cx="2032000" cy="2801798"/>
            <a:chOff x="598648" y="3453896"/>
            <a:chExt cx="2032000" cy="2801798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64143E3-E642-4483-A65A-D24AB8221EC4}"/>
                </a:ext>
              </a:extLst>
            </p:cNvPr>
            <p:cNvGrpSpPr/>
            <p:nvPr/>
          </p:nvGrpSpPr>
          <p:grpSpPr>
            <a:xfrm>
              <a:off x="598648" y="3453896"/>
              <a:ext cx="2032000" cy="2801798"/>
              <a:chOff x="633584" y="502756"/>
              <a:chExt cx="2032000" cy="2801798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972D85A8-0573-4FCE-AD78-70CCB0720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D8C3D10-7A38-46BE-8CA0-6B81D40FDFC2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TMT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67D277-4D3D-4DC3-8624-8BB5792AEB4E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One Advertising Group by diva-e Digital Value Enterprise GmbH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Jul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2" name="Picture 8" descr="https://lh5.googleusercontent.com/-WooRsEljZWk/WZ18kHAwIuI/AAAAAAAAABo/-FF47XTrrygQiQuzI-3xAKWycac52PALACLIBGAYYCw/w220-h220-k-no/">
              <a:extLst>
                <a:ext uri="{FF2B5EF4-FFF2-40B4-BE49-F238E27FC236}">
                  <a16:creationId xmlns:a16="http://schemas.microsoft.com/office/drawing/2014/main" id="{2DA03CB6-F6A9-4267-BAEB-78785C41C4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393" y="4048251"/>
              <a:ext cx="1135563" cy="374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10" descr="Related image">
              <a:extLst>
                <a:ext uri="{FF2B5EF4-FFF2-40B4-BE49-F238E27FC236}">
                  <a16:creationId xmlns:a16="http://schemas.microsoft.com/office/drawing/2014/main" id="{7000943E-1FBE-47FC-B41E-8B8EC5DF3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670" y="4915095"/>
              <a:ext cx="641537" cy="6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9DF3593-8B3E-42D7-88C6-5138CB7FAF88}"/>
              </a:ext>
            </a:extLst>
          </p:cNvPr>
          <p:cNvGrpSpPr/>
          <p:nvPr/>
        </p:nvGrpSpPr>
        <p:grpSpPr>
          <a:xfrm>
            <a:off x="5098741" y="532800"/>
            <a:ext cx="2032000" cy="2801798"/>
            <a:chOff x="2755184" y="3495911"/>
            <a:chExt cx="2032000" cy="280179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B5BD215-5125-4D3B-AFBC-3E31CF43532E}"/>
                </a:ext>
              </a:extLst>
            </p:cNvPr>
            <p:cNvGrpSpPr/>
            <p:nvPr/>
          </p:nvGrpSpPr>
          <p:grpSpPr>
            <a:xfrm>
              <a:off x="2755184" y="3495911"/>
              <a:ext cx="2032000" cy="2801798"/>
              <a:chOff x="633584" y="502756"/>
              <a:chExt cx="2032000" cy="2801798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B36C2173-2437-4463-B8E9-F37DD54EF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B9F0375-097A-4348-A279-7AB3B6352DF8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Industrial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615FDFB-E8C0-4872-B461-900ECE49957F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URSA by Lone Star Funds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operational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2" name="Picture 2" descr="http://www.lonestarfunds.com/images/common/lsf-logo.png">
              <a:extLst>
                <a:ext uri="{FF2B5EF4-FFF2-40B4-BE49-F238E27FC236}">
                  <a16:creationId xmlns:a16="http://schemas.microsoft.com/office/drawing/2014/main" id="{82C56303-D93B-4A1D-861C-06C1BECD4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217" y="4240417"/>
              <a:ext cx="1944000" cy="223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6" descr="Image result for URSA logo">
              <a:extLst>
                <a:ext uri="{FF2B5EF4-FFF2-40B4-BE49-F238E27FC236}">
                  <a16:creationId xmlns:a16="http://schemas.microsoft.com/office/drawing/2014/main" id="{29E606C5-35C7-4B51-944B-E793E230E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478" y="4805090"/>
              <a:ext cx="941412" cy="665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87D70D-845E-439F-B30D-2A35EB826FE6}"/>
              </a:ext>
            </a:extLst>
          </p:cNvPr>
          <p:cNvGrpSpPr/>
          <p:nvPr/>
        </p:nvGrpSpPr>
        <p:grpSpPr>
          <a:xfrm>
            <a:off x="2852341" y="532800"/>
            <a:ext cx="2032000" cy="2801798"/>
            <a:chOff x="597600" y="3495600"/>
            <a:chExt cx="2032000" cy="2801798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F818659-B731-469B-A7A4-049F610E722F}"/>
                </a:ext>
              </a:extLst>
            </p:cNvPr>
            <p:cNvGrpSpPr/>
            <p:nvPr/>
          </p:nvGrpSpPr>
          <p:grpSpPr>
            <a:xfrm>
              <a:off x="597600" y="3495600"/>
              <a:ext cx="2032000" cy="2801798"/>
              <a:chOff x="633584" y="502756"/>
              <a:chExt cx="2032000" cy="2801798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7D0F5573-46A6-45D7-ACE0-6633936B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614CFE2-2131-4A41-8097-6EBBF73167C3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Business Services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41FDE7-ED53-4CDD-93CF-EB38E29C5675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Williams Lea Tag by Advent International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IT and operational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1" name="Picture 4" descr="Image result for advent international logo">
              <a:extLst>
                <a:ext uri="{FF2B5EF4-FFF2-40B4-BE49-F238E27FC236}">
                  <a16:creationId xmlns:a16="http://schemas.microsoft.com/office/drawing/2014/main" id="{10642596-B251-4747-9C20-7840460BE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0" y="4089955"/>
              <a:ext cx="1638490" cy="56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 descr="https://s17401.pcdn.co/wp-content/uploads/2017/08/WLT-News-150x150.jpg">
              <a:extLst>
                <a:ext uri="{FF2B5EF4-FFF2-40B4-BE49-F238E27FC236}">
                  <a16:creationId xmlns:a16="http://schemas.microsoft.com/office/drawing/2014/main" id="{2B2A3C7A-312F-4DF6-9979-4E52F5811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014" y="4931406"/>
              <a:ext cx="692321" cy="692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421ECEA-BC59-413C-BCEC-41505A656BF7}"/>
              </a:ext>
            </a:extLst>
          </p:cNvPr>
          <p:cNvGrpSpPr/>
          <p:nvPr/>
        </p:nvGrpSpPr>
        <p:grpSpPr>
          <a:xfrm>
            <a:off x="599925" y="527609"/>
            <a:ext cx="2032000" cy="2801798"/>
            <a:chOff x="7493000" y="3481544"/>
            <a:chExt cx="2032000" cy="280179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9451CA3-7A4A-46F2-BD52-9898DAC0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3000" y="3481855"/>
              <a:ext cx="2032000" cy="279627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299CE-84C4-406F-A0E2-14BD7F319C8D}"/>
                </a:ext>
              </a:extLst>
            </p:cNvPr>
            <p:cNvSpPr txBox="1"/>
            <p:nvPr/>
          </p:nvSpPr>
          <p:spPr>
            <a:xfrm>
              <a:off x="7493000" y="396392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Health Link by Base Logistics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Aug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310B90-99CE-41EF-B266-11D524679CB5}"/>
                </a:ext>
              </a:extLst>
            </p:cNvPr>
            <p:cNvSpPr txBox="1"/>
            <p:nvPr/>
          </p:nvSpPr>
          <p:spPr>
            <a:xfrm>
              <a:off x="7493000" y="348154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Logistics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FD6A593-78D2-4C13-8F65-E9D7675FA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4509" y="5213351"/>
              <a:ext cx="1348982" cy="311874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89A71EC-A3AE-40B9-9E40-35F43584D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7229" y="4160186"/>
              <a:ext cx="1074099" cy="531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3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2" descr="Image result for Kynetec Data Services"/>
          <p:cNvSpPr>
            <a:spLocks noChangeAspect="1" noChangeArrowheads="1"/>
          </p:cNvSpPr>
          <p:nvPr/>
        </p:nvSpPr>
        <p:spPr bwMode="auto">
          <a:xfrm>
            <a:off x="2823742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3" name="AutoShape 4" descr="Image result for montagu private equity"/>
          <p:cNvSpPr>
            <a:spLocks noChangeAspect="1" noChangeArrowheads="1"/>
          </p:cNvSpPr>
          <p:nvPr/>
        </p:nvSpPr>
        <p:spPr bwMode="auto">
          <a:xfrm>
            <a:off x="5103020" y="3495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4" name="AutoShape 2" descr="Image result for allianz real estate"/>
          <p:cNvSpPr>
            <a:spLocks noChangeAspect="1" noChangeArrowheads="1"/>
          </p:cNvSpPr>
          <p:nvPr/>
        </p:nvSpPr>
        <p:spPr bwMode="auto">
          <a:xfrm>
            <a:off x="5255420" y="3495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B6B4B4E-0D21-469A-A48B-080B6857FE5D}"/>
              </a:ext>
            </a:extLst>
          </p:cNvPr>
          <p:cNvGrpSpPr/>
          <p:nvPr/>
        </p:nvGrpSpPr>
        <p:grpSpPr>
          <a:xfrm>
            <a:off x="4972557" y="3495600"/>
            <a:ext cx="2032000" cy="2801798"/>
            <a:chOff x="4927734" y="3472506"/>
            <a:chExt cx="2032000" cy="280179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F468994-15BB-46E1-925E-F4DDA0C26C60}"/>
                </a:ext>
              </a:extLst>
            </p:cNvPr>
            <p:cNvGrpSpPr/>
            <p:nvPr/>
          </p:nvGrpSpPr>
          <p:grpSpPr>
            <a:xfrm>
              <a:off x="4927734" y="3472506"/>
              <a:ext cx="2032000" cy="2801798"/>
              <a:chOff x="731059" y="495537"/>
              <a:chExt cx="2032000" cy="2801798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045AB215-05E9-43FD-A794-1721FDC53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1059" y="495848"/>
                <a:ext cx="2032000" cy="2796274"/>
              </a:xfrm>
              <a:prstGeom prst="rect">
                <a:avLst/>
              </a:prstGeom>
              <a:noFill/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14D6706-BF5A-496D-AEE0-3C84DC5CD6B7}"/>
                  </a:ext>
                </a:extLst>
              </p:cNvPr>
              <p:cNvSpPr txBox="1"/>
              <p:nvPr/>
            </p:nvSpPr>
            <p:spPr>
              <a:xfrm>
                <a:off x="731059" y="982816"/>
                <a:ext cx="2032000" cy="23145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Raw TV by all3media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2017 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9BE7714-C4A4-470D-B882-C29AD692F5E0}"/>
                  </a:ext>
                </a:extLst>
              </p:cNvPr>
              <p:cNvSpPr txBox="1"/>
              <p:nvPr/>
            </p:nvSpPr>
            <p:spPr>
              <a:xfrm>
                <a:off x="731059" y="495537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Media</a:t>
                </a:r>
              </a:p>
            </p:txBody>
          </p:sp>
        </p:grpSp>
        <p:pic>
          <p:nvPicPr>
            <p:cNvPr id="115" name="Picture 2" descr="Image result for all3media">
              <a:extLst>
                <a:ext uri="{FF2B5EF4-FFF2-40B4-BE49-F238E27FC236}">
                  <a16:creationId xmlns:a16="http://schemas.microsoft.com/office/drawing/2014/main" id="{5541CB5A-86B5-456F-8A3C-6B9986A9C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1613" y="4208084"/>
              <a:ext cx="1468149" cy="44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8" descr="Image result for raw tv">
              <a:extLst>
                <a:ext uri="{FF2B5EF4-FFF2-40B4-BE49-F238E27FC236}">
                  <a16:creationId xmlns:a16="http://schemas.microsoft.com/office/drawing/2014/main" id="{7AD12D25-F44A-4BD0-9DB5-B79BE0264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028" y="5150630"/>
              <a:ext cx="1304682" cy="234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9766B0E-12CC-42F7-BE81-8E929EDB9DE7}"/>
              </a:ext>
            </a:extLst>
          </p:cNvPr>
          <p:cNvGrpSpPr/>
          <p:nvPr/>
        </p:nvGrpSpPr>
        <p:grpSpPr>
          <a:xfrm>
            <a:off x="7175757" y="3495600"/>
            <a:ext cx="2032000" cy="2801798"/>
            <a:chOff x="4044421" y="3481544"/>
            <a:chExt cx="2032000" cy="280179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4F1BF27-C7BB-4E72-867F-220E429CE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4421" y="3481855"/>
              <a:ext cx="2032000" cy="2796274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1A3EB48-BD99-40B8-869D-07AF5C5236D2}"/>
                </a:ext>
              </a:extLst>
            </p:cNvPr>
            <p:cNvSpPr txBox="1"/>
            <p:nvPr/>
          </p:nvSpPr>
          <p:spPr>
            <a:xfrm>
              <a:off x="4044421" y="396392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GB" sz="900" dirty="0" err="1">
                  <a:solidFill>
                    <a:srgbClr val="646464"/>
                  </a:solidFill>
                </a:rPr>
                <a:t>Olyslager</a:t>
              </a:r>
              <a:r>
                <a:rPr lang="en-GB" sz="900" dirty="0">
                  <a:solidFill>
                    <a:srgbClr val="646464"/>
                  </a:solidFill>
                </a:rPr>
                <a:t> by </a:t>
              </a:r>
              <a:r>
                <a:rPr lang="en-GB" sz="900" dirty="0" err="1">
                  <a:solidFill>
                    <a:srgbClr val="646464"/>
                  </a:solidFill>
                </a:rPr>
                <a:t>Bencis</a:t>
              </a:r>
              <a:r>
                <a:rPr lang="en-GB" sz="900" dirty="0">
                  <a:solidFill>
                    <a:srgbClr val="646464"/>
                  </a:solidFill>
                </a:rPr>
                <a:t> Capital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Jun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6B7044F-3357-4831-B3D9-F1D93DDFFC1C}"/>
                </a:ext>
              </a:extLst>
            </p:cNvPr>
            <p:cNvSpPr txBox="1"/>
            <p:nvPr/>
          </p:nvSpPr>
          <p:spPr>
            <a:xfrm>
              <a:off x="4044421" y="348154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</a:rPr>
                <a:t>Technology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F9FF2089-FCAC-4854-8C46-D2E4AC31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10770" y="4208518"/>
              <a:ext cx="979674" cy="44988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3A34A7F-4C10-4091-8325-3015B9198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1372" y="5256161"/>
              <a:ext cx="1758469" cy="221264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CB3520A-0C64-4E56-9B45-454158C1F272}"/>
              </a:ext>
            </a:extLst>
          </p:cNvPr>
          <p:cNvGrpSpPr/>
          <p:nvPr/>
        </p:nvGrpSpPr>
        <p:grpSpPr>
          <a:xfrm>
            <a:off x="2780157" y="3495600"/>
            <a:ext cx="2032000" cy="2801798"/>
            <a:chOff x="2751555" y="3456491"/>
            <a:chExt cx="2032000" cy="280179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A37E13D-3648-4EA3-8380-958B89DD2F23}"/>
                </a:ext>
              </a:extLst>
            </p:cNvPr>
            <p:cNvGrpSpPr/>
            <p:nvPr/>
          </p:nvGrpSpPr>
          <p:grpSpPr>
            <a:xfrm>
              <a:off x="2751555" y="3456491"/>
              <a:ext cx="2032000" cy="2801798"/>
              <a:chOff x="731059" y="495537"/>
              <a:chExt cx="2032000" cy="2801798"/>
            </a:xfrm>
          </p:grpSpPr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2E715C65-0542-4202-A63E-3FCB855C9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1059" y="495848"/>
                <a:ext cx="2032000" cy="2796274"/>
              </a:xfrm>
              <a:prstGeom prst="rect">
                <a:avLst/>
              </a:prstGeom>
              <a:noFill/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5F137F6-0593-4586-A8A1-114BD2F41745}"/>
                  </a:ext>
                </a:extLst>
              </p:cNvPr>
              <p:cNvSpPr txBox="1"/>
              <p:nvPr/>
            </p:nvSpPr>
            <p:spPr>
              <a:xfrm>
                <a:off x="731059" y="982816"/>
                <a:ext cx="2032000" cy="23145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Acquisition of Il </a:t>
                </a:r>
                <a:r>
                  <a:rPr lang="en-US" sz="900" dirty="0" err="1">
                    <a:solidFill>
                      <a:srgbClr val="646464"/>
                    </a:solidFill>
                    <a:latin typeface="Arial"/>
                  </a:rPr>
                  <a:t>Makiage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Cosmetics by L </a:t>
                </a:r>
                <a:r>
                  <a:rPr lang="en-US" sz="900" dirty="0" err="1">
                    <a:solidFill>
                      <a:srgbClr val="646464"/>
                    </a:solidFill>
                    <a:latin typeface="Arial"/>
                  </a:rPr>
                  <a:t>Catterton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Jun 2017 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7BB4C13-C5DF-403E-BF3D-0696F5F755A8}"/>
                  </a:ext>
                </a:extLst>
              </p:cNvPr>
              <p:cNvSpPr txBox="1"/>
              <p:nvPr/>
            </p:nvSpPr>
            <p:spPr>
              <a:xfrm>
                <a:off x="731059" y="495537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Retail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876A149-0103-4ED7-ACA1-52C8AE909A47}"/>
                  </a:ext>
                </a:extLst>
              </p:cNvPr>
              <p:cNvSpPr/>
              <p:nvPr/>
            </p:nvSpPr>
            <p:spPr>
              <a:xfrm>
                <a:off x="1084082" y="2450970"/>
                <a:ext cx="1282046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66C7F2E-D0A7-4325-8F97-C086989EF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2453" y="5029574"/>
              <a:ext cx="1060256" cy="52635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ED11A159-05DA-4D16-BAE5-3B334647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8918" y="4143902"/>
              <a:ext cx="1731011" cy="49457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112520-17AA-45D7-A3C0-7B2CF5A92E25}"/>
              </a:ext>
            </a:extLst>
          </p:cNvPr>
          <p:cNvGrpSpPr/>
          <p:nvPr/>
        </p:nvGrpSpPr>
        <p:grpSpPr>
          <a:xfrm>
            <a:off x="4966367" y="532800"/>
            <a:ext cx="2032000" cy="2801798"/>
            <a:chOff x="2747652" y="3424168"/>
            <a:chExt cx="2032000" cy="280179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32D6BB9-629A-4DF2-A3C4-4B5430F4B037}"/>
                </a:ext>
              </a:extLst>
            </p:cNvPr>
            <p:cNvGrpSpPr/>
            <p:nvPr/>
          </p:nvGrpSpPr>
          <p:grpSpPr>
            <a:xfrm>
              <a:off x="2747652" y="3424168"/>
              <a:ext cx="2032000" cy="2801798"/>
              <a:chOff x="633584" y="502756"/>
              <a:chExt cx="2032000" cy="2801798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9D48B4F-CDBF-4BC0-BA40-531099AE8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8A77D61-DC77-41F0-89F1-7DC2909DB562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Business Services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7BEC97D-C7D8-449A-B0F0-1112FBD7F416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Oasis Group by Montagu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operational</a:t>
                </a: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5" name="Picture 5">
              <a:extLst>
                <a:ext uri="{FF2B5EF4-FFF2-40B4-BE49-F238E27FC236}">
                  <a16:creationId xmlns:a16="http://schemas.microsoft.com/office/drawing/2014/main" id="{52D7E204-1D5F-4261-9A4B-428CCBB2C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997" y="4009301"/>
              <a:ext cx="1271636" cy="532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6">
              <a:extLst>
                <a:ext uri="{FF2B5EF4-FFF2-40B4-BE49-F238E27FC236}">
                  <a16:creationId xmlns:a16="http://schemas.microsoft.com/office/drawing/2014/main" id="{A358F54C-EA51-48EA-AF5B-4F60BF91A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1670" y="5149838"/>
              <a:ext cx="1223963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1C12EE-0E61-4EF4-BD8D-3E1176843648}"/>
              </a:ext>
            </a:extLst>
          </p:cNvPr>
          <p:cNvGrpSpPr/>
          <p:nvPr/>
        </p:nvGrpSpPr>
        <p:grpSpPr>
          <a:xfrm>
            <a:off x="2766429" y="532800"/>
            <a:ext cx="2032000" cy="2801798"/>
            <a:chOff x="2753094" y="3433811"/>
            <a:chExt cx="2032000" cy="28017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A7F5670-AD1C-4854-89C4-FAEF8697DF7B}"/>
                </a:ext>
              </a:extLst>
            </p:cNvPr>
            <p:cNvGrpSpPr/>
            <p:nvPr/>
          </p:nvGrpSpPr>
          <p:grpSpPr>
            <a:xfrm>
              <a:off x="2753094" y="3433811"/>
              <a:ext cx="2032000" cy="2801798"/>
              <a:chOff x="633584" y="502756"/>
              <a:chExt cx="2032000" cy="2801798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AD91278-6F2B-465F-800E-198991113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90E2DC-2ACF-4527-BCF9-9F7B523E7480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Software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DC53F49-823F-4DAF-9A30-385A56F4AC36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MDSL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Telesoft</a:t>
                </a:r>
                <a:r>
                  <a:rPr lang="en-US" sz="900" dirty="0">
                    <a:solidFill>
                      <a:srgbClr val="646464"/>
                    </a:solidFill>
                  </a:rPr>
                  <a:t>, a portfolio company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Sumeru</a:t>
                </a:r>
                <a:r>
                  <a:rPr lang="en-US" sz="900" dirty="0">
                    <a:solidFill>
                      <a:srgbClr val="646464"/>
                    </a:solidFill>
                  </a:rPr>
                  <a:t> Equity Partners.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</a:t>
                </a: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7F6CF50-AEA2-4142-BDC9-23DAC8B69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6509" y="3985840"/>
              <a:ext cx="1257365" cy="31116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057E61D-415A-4093-BE9F-50CAFE73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9132" y="4341131"/>
              <a:ext cx="1636381" cy="281761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4EE90B5-47BA-4F25-B42C-41EF9E40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5093" y="5040447"/>
              <a:ext cx="665645" cy="629772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3CA934-1219-48BB-89FC-4A3D61706A56}"/>
              </a:ext>
            </a:extLst>
          </p:cNvPr>
          <p:cNvGrpSpPr/>
          <p:nvPr/>
        </p:nvGrpSpPr>
        <p:grpSpPr>
          <a:xfrm>
            <a:off x="7146448" y="532800"/>
            <a:ext cx="2032000" cy="2801798"/>
            <a:chOff x="5184775" y="530118"/>
            <a:chExt cx="2032000" cy="280179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1E5AD72-38E3-4CE8-9E9D-4D15B42D1EDC}"/>
                </a:ext>
              </a:extLst>
            </p:cNvPr>
            <p:cNvGrpSpPr/>
            <p:nvPr/>
          </p:nvGrpSpPr>
          <p:grpSpPr>
            <a:xfrm>
              <a:off x="5184775" y="530118"/>
              <a:ext cx="2032000" cy="2801798"/>
              <a:chOff x="633584" y="502756"/>
              <a:chExt cx="2032000" cy="2801798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FF2DE71-0E6D-4760-AD05-343D0A2F4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F05B45-1C55-4943-B114-FD07138B1968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Construction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F1A5CD8-0724-41EF-B44C-6691470CEF8A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</a:t>
                </a:r>
                <a:r>
                  <a:rPr lang="en-GB" sz="900" dirty="0">
                    <a:solidFill>
                      <a:srgbClr val="646464"/>
                    </a:solidFill>
                  </a:rPr>
                  <a:t>a technical services unit of </a:t>
                </a:r>
                <a:r>
                  <a:rPr lang="en-GB" sz="900" dirty="0" err="1">
                    <a:solidFill>
                      <a:srgbClr val="646464"/>
                    </a:solidFill>
                  </a:rPr>
                  <a:t>Heijmans</a:t>
                </a:r>
                <a:r>
                  <a:rPr lang="en-GB" sz="900" dirty="0">
                    <a:solidFill>
                      <a:srgbClr val="646464"/>
                    </a:solidFill>
                  </a:rPr>
                  <a:t> NV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assistance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Jul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84" name="Picture 18" descr="http://www.jbb.nl/Uploads/2011/4/Heijmans-logo-kleur-pos-yellowbox-RGB.jpg">
              <a:extLst>
                <a:ext uri="{FF2B5EF4-FFF2-40B4-BE49-F238E27FC236}">
                  <a16:creationId xmlns:a16="http://schemas.microsoft.com/office/drawing/2014/main" id="{4663A718-7979-4BCB-9285-296041CB5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226" y="1297687"/>
              <a:ext cx="1038532" cy="353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99B2590-57EF-4DC9-A628-B64B7DE08DD1}"/>
              </a:ext>
            </a:extLst>
          </p:cNvPr>
          <p:cNvGrpSpPr/>
          <p:nvPr/>
        </p:nvGrpSpPr>
        <p:grpSpPr>
          <a:xfrm>
            <a:off x="612775" y="3495911"/>
            <a:ext cx="2032000" cy="2801798"/>
            <a:chOff x="7199606" y="532800"/>
            <a:chExt cx="2032000" cy="280179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5159621-2F4B-43A5-A691-06D96EF465B4}"/>
                </a:ext>
              </a:extLst>
            </p:cNvPr>
            <p:cNvGrpSpPr/>
            <p:nvPr/>
          </p:nvGrpSpPr>
          <p:grpSpPr>
            <a:xfrm>
              <a:off x="7199606" y="532800"/>
              <a:ext cx="2032000" cy="2801798"/>
              <a:chOff x="595841" y="3481544"/>
              <a:chExt cx="2032000" cy="2801798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A3A7A214-5114-49E8-9D9E-6C58E84B4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5841" y="3481855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84F1589-B4C8-45D7-9B6F-1C032AF516A6}"/>
                  </a:ext>
                </a:extLst>
              </p:cNvPr>
              <p:cNvSpPr txBox="1"/>
              <p:nvPr/>
            </p:nvSpPr>
            <p:spPr>
              <a:xfrm>
                <a:off x="595841" y="3963921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Acquisition of IPH Group by Advent International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IT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Jun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947553F-26FA-4E78-82B1-06E384026377}"/>
                  </a:ext>
                </a:extLst>
              </p:cNvPr>
              <p:cNvSpPr txBox="1"/>
              <p:nvPr/>
            </p:nvSpPr>
            <p:spPr>
              <a:xfrm>
                <a:off x="595841" y="3481544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Automotive</a:t>
                </a:r>
              </a:p>
            </p:txBody>
          </p:sp>
        </p:grpSp>
        <p:pic>
          <p:nvPicPr>
            <p:cNvPr id="97" name="Picture 2" descr="https://s17401.pcdn.co/wp-content/uploads/2017/05/IPH-news-150x150.jpg">
              <a:extLst>
                <a:ext uri="{FF2B5EF4-FFF2-40B4-BE49-F238E27FC236}">
                  <a16:creationId xmlns:a16="http://schemas.microsoft.com/office/drawing/2014/main" id="{1B164F8F-F958-4AFE-8664-030E2EE9C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3304" y="1995169"/>
              <a:ext cx="631672" cy="631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4" descr="Image result for advent international logo">
              <a:extLst>
                <a:ext uri="{FF2B5EF4-FFF2-40B4-BE49-F238E27FC236}">
                  <a16:creationId xmlns:a16="http://schemas.microsoft.com/office/drawing/2014/main" id="{1EA5E2BA-2FBA-4D1B-BE60-15833139C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895" y="1108825"/>
              <a:ext cx="1638490" cy="56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D17F7B4-30B5-44F6-878A-33D4D54C7349}"/>
              </a:ext>
            </a:extLst>
          </p:cNvPr>
          <p:cNvGrpSpPr/>
          <p:nvPr/>
        </p:nvGrpSpPr>
        <p:grpSpPr>
          <a:xfrm>
            <a:off x="612775" y="530349"/>
            <a:ext cx="2032000" cy="2801798"/>
            <a:chOff x="7493000" y="3481544"/>
            <a:chExt cx="2032000" cy="280179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69CBC95-42D5-4D06-AB72-973033D82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3000" y="3481855"/>
              <a:ext cx="2032000" cy="2796274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5BAE9D2-5A52-45BB-A9A3-22C848F9B80A}"/>
                </a:ext>
              </a:extLst>
            </p:cNvPr>
            <p:cNvSpPr txBox="1"/>
            <p:nvPr/>
          </p:nvSpPr>
          <p:spPr>
            <a:xfrm>
              <a:off x="7493000" y="396392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Eagle Visions Systems BV by Union Park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Jul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B62704F-CC1E-44F2-A0B2-6C3BA171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5916" y="5123631"/>
              <a:ext cx="606167" cy="491314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9321B28-BE76-49AE-8B39-80D9C79964F6}"/>
                </a:ext>
              </a:extLst>
            </p:cNvPr>
            <p:cNvSpPr txBox="1"/>
            <p:nvPr/>
          </p:nvSpPr>
          <p:spPr>
            <a:xfrm>
              <a:off x="7493000" y="348154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Manufacturing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1B744ECF-67BC-4161-BD8E-D30868F03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39952" y="4249113"/>
              <a:ext cx="1338095" cy="425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24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7E54C-34BF-4062-9169-8384CBF8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F5287B-7AF1-4B87-9B96-4847FF11C100}"/>
              </a:ext>
            </a:extLst>
          </p:cNvPr>
          <p:cNvGrpSpPr/>
          <p:nvPr/>
        </p:nvGrpSpPr>
        <p:grpSpPr>
          <a:xfrm>
            <a:off x="590400" y="3476458"/>
            <a:ext cx="2032000" cy="2801798"/>
            <a:chOff x="2742363" y="603724"/>
            <a:chExt cx="2032000" cy="28017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EF9B33-21A1-42BB-A50E-F8924B8F3B49}"/>
                </a:ext>
              </a:extLst>
            </p:cNvPr>
            <p:cNvGrpSpPr/>
            <p:nvPr/>
          </p:nvGrpSpPr>
          <p:grpSpPr>
            <a:xfrm>
              <a:off x="2742363" y="603724"/>
              <a:ext cx="2032000" cy="2801798"/>
              <a:chOff x="633584" y="502756"/>
              <a:chExt cx="2032000" cy="2801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61A7EE-9DB4-43A2-886A-F55AC62B0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1B7F1E-8A67-4BD8-B72C-865F1DB8DDB8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Media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63A84C-1EBF-4876-9062-D288FB8C4801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Refinancing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Sohonet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financial, tax and commercial due diligence</a:t>
                </a:r>
                <a:br>
                  <a:rPr lang="en-US" sz="900" dirty="0">
                    <a:solidFill>
                      <a:srgbClr val="646464"/>
                    </a:solidFill>
                  </a:rPr>
                </a:b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Apr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" name="Picture 2" descr="https://17228-presscdn-0-2-pagely.netdna-ssl.com/wp-content/uploads/2016/12/Sohonet-Logo80.png">
              <a:extLst>
                <a:ext uri="{FF2B5EF4-FFF2-40B4-BE49-F238E27FC236}">
                  <a16:creationId xmlns:a16="http://schemas.microsoft.com/office/drawing/2014/main" id="{4A33CDA2-9AA4-44F0-8882-2F9F693D1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3494" y="2198066"/>
              <a:ext cx="1180930" cy="42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 result for fpe capital">
              <a:extLst>
                <a:ext uri="{FF2B5EF4-FFF2-40B4-BE49-F238E27FC236}">
                  <a16:creationId xmlns:a16="http://schemas.microsoft.com/office/drawing/2014/main" id="{A69C7499-10CA-4E6A-9920-7439358B8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328" y="1249610"/>
              <a:ext cx="1261260" cy="63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E8F56-CAFC-491F-90C3-1EDA3226EE93}"/>
              </a:ext>
            </a:extLst>
          </p:cNvPr>
          <p:cNvGrpSpPr/>
          <p:nvPr/>
        </p:nvGrpSpPr>
        <p:grpSpPr>
          <a:xfrm>
            <a:off x="4973784" y="3495600"/>
            <a:ext cx="2032000" cy="2801798"/>
            <a:chOff x="731059" y="495537"/>
            <a:chExt cx="2032000" cy="28017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8FE629-18A7-4685-AFB6-B9EA80B8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059" y="495848"/>
              <a:ext cx="2032000" cy="2796274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CFF002-A10D-46D0-A059-FF14D55AC48D}"/>
                </a:ext>
              </a:extLst>
            </p:cNvPr>
            <p:cNvSpPr txBox="1"/>
            <p:nvPr/>
          </p:nvSpPr>
          <p:spPr>
            <a:xfrm>
              <a:off x="731059" y="982816"/>
              <a:ext cx="2032000" cy="2314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Disposal of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Isolite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to Hitachi Chemical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vendor financial fact book services</a:t>
              </a:r>
            </a:p>
            <a:p>
              <a:pPr algn="ctr">
                <a:spcBef>
                  <a:spcPts val="6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Apr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1A39CD-F543-4C57-AC0F-A74AB04719F0}"/>
                </a:ext>
              </a:extLst>
            </p:cNvPr>
            <p:cNvSpPr txBox="1"/>
            <p:nvPr/>
          </p:nvSpPr>
          <p:spPr>
            <a:xfrm>
              <a:off x="731059" y="495537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Industrials</a:t>
              </a:r>
            </a:p>
          </p:txBody>
        </p:sp>
        <p:pic>
          <p:nvPicPr>
            <p:cNvPr id="15" name="Picture 4" descr="Hitachi Chemical">
              <a:extLst>
                <a:ext uri="{FF2B5EF4-FFF2-40B4-BE49-F238E27FC236}">
                  <a16:creationId xmlns:a16="http://schemas.microsoft.com/office/drawing/2014/main" id="{08E85D00-B676-4A36-9989-458E6CF9A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462" y="2215745"/>
              <a:ext cx="1751353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5C417A-A47B-4D77-9B73-EECE7E8C390B}"/>
                </a:ext>
              </a:extLst>
            </p:cNvPr>
            <p:cNvSpPr/>
            <p:nvPr/>
          </p:nvSpPr>
          <p:spPr>
            <a:xfrm>
              <a:off x="1084082" y="2450970"/>
              <a:ext cx="1282046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C2FE1F6F-A897-406D-94E4-1683B7082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273" y="1059841"/>
              <a:ext cx="1075664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 descr="http://isolite.de/wp-content/themes/emulate/images/logo.png">
              <a:extLst>
                <a:ext uri="{FF2B5EF4-FFF2-40B4-BE49-F238E27FC236}">
                  <a16:creationId xmlns:a16="http://schemas.microsoft.com/office/drawing/2014/main" id="{8C165503-F084-4CC8-94BD-3F5682F6B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861" y="1419841"/>
              <a:ext cx="104439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54FDC-88B1-4137-93BE-6880CA1936B3}"/>
              </a:ext>
            </a:extLst>
          </p:cNvPr>
          <p:cNvGrpSpPr/>
          <p:nvPr/>
        </p:nvGrpSpPr>
        <p:grpSpPr>
          <a:xfrm>
            <a:off x="2792184" y="3495600"/>
            <a:ext cx="2032000" cy="2801798"/>
            <a:chOff x="588657" y="3488936"/>
            <a:chExt cx="2032000" cy="28017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072913-7DB3-461F-A7C2-CA1CCC963E12}"/>
                </a:ext>
              </a:extLst>
            </p:cNvPr>
            <p:cNvGrpSpPr/>
            <p:nvPr/>
          </p:nvGrpSpPr>
          <p:grpSpPr>
            <a:xfrm>
              <a:off x="588657" y="3488936"/>
              <a:ext cx="2032000" cy="2801798"/>
              <a:chOff x="633584" y="502756"/>
              <a:chExt cx="2032000" cy="280179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8ED14A5-181D-4261-86AE-FAE4CE9E5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F39679-3301-4717-B8E2-C98356F51AB2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Technology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8B47C-C1AA-4C60-B887-A7A8272E2EB4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PQR and 2ML by Intersection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Apr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23" name="Picture 5" descr="Image result for pqr 2ml intersection">
              <a:extLst>
                <a:ext uri="{FF2B5EF4-FFF2-40B4-BE49-F238E27FC236}">
                  <a16:creationId xmlns:a16="http://schemas.microsoft.com/office/drawing/2014/main" id="{1E72E4BA-CF28-4B5B-84A0-0255E69F5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450" y="4993241"/>
              <a:ext cx="1426411" cy="53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7" descr="Intersaction">
              <a:extLst>
                <a:ext uri="{FF2B5EF4-FFF2-40B4-BE49-F238E27FC236}">
                  <a16:creationId xmlns:a16="http://schemas.microsoft.com/office/drawing/2014/main" id="{79938346-8674-4F25-94A1-82D1FE650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041" y="4145509"/>
              <a:ext cx="1107231" cy="475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F3987C-DE64-4A77-92BA-9A8DD74D943B}"/>
              </a:ext>
            </a:extLst>
          </p:cNvPr>
          <p:cNvGrpSpPr/>
          <p:nvPr/>
        </p:nvGrpSpPr>
        <p:grpSpPr>
          <a:xfrm>
            <a:off x="7169784" y="3500537"/>
            <a:ext cx="2032000" cy="2801798"/>
            <a:chOff x="7199606" y="3465793"/>
            <a:chExt cx="2032000" cy="280179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040A337-A98E-4D68-945F-27F16ACE1766}"/>
                </a:ext>
              </a:extLst>
            </p:cNvPr>
            <p:cNvGrpSpPr/>
            <p:nvPr/>
          </p:nvGrpSpPr>
          <p:grpSpPr>
            <a:xfrm>
              <a:off x="7199606" y="3465793"/>
              <a:ext cx="2032000" cy="2801798"/>
              <a:chOff x="595841" y="3481544"/>
              <a:chExt cx="2032000" cy="2801798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35EBDB6-7EF1-41BA-8940-D5419F9FF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5841" y="3481855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2474BC-BDC6-438E-88ED-28F0C3B7064C}"/>
                  </a:ext>
                </a:extLst>
              </p:cNvPr>
              <p:cNvSpPr txBox="1"/>
              <p:nvPr/>
            </p:nvSpPr>
            <p:spPr>
              <a:xfrm>
                <a:off x="595841" y="3963921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  <a:latin typeface="Arial"/>
                  </a:rPr>
                  <a:t>Rivo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Software by </a:t>
                </a:r>
                <a:r>
                  <a:rPr lang="en-US" sz="900" dirty="0" err="1">
                    <a:solidFill>
                      <a:srgbClr val="646464"/>
                    </a:solidFill>
                    <a:latin typeface="Arial"/>
                  </a:rPr>
                  <a:t>Sphera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Solutions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Apr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546CA5-4A28-42F7-97FE-557BA7B1CB06}"/>
                  </a:ext>
                </a:extLst>
              </p:cNvPr>
              <p:cNvSpPr txBox="1"/>
              <p:nvPr/>
            </p:nvSpPr>
            <p:spPr>
              <a:xfrm>
                <a:off x="595841" y="3481544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Software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3425A38-0DC9-4828-BFFF-98517BB78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2068" y="4017824"/>
              <a:ext cx="918317" cy="417314"/>
            </a:xfrm>
            <a:prstGeom prst="rect">
              <a:avLst/>
            </a:prstGeom>
          </p:spPr>
        </p:pic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FCDB8DA5-E801-4A2B-8DCA-A41CFBBDF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904765" y="5096360"/>
              <a:ext cx="654135" cy="391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220624-6A64-4D97-85E5-E385BA95F404}"/>
              </a:ext>
            </a:extLst>
          </p:cNvPr>
          <p:cNvGrpSpPr/>
          <p:nvPr/>
        </p:nvGrpSpPr>
        <p:grpSpPr>
          <a:xfrm>
            <a:off x="7175799" y="532800"/>
            <a:ext cx="2032000" cy="2801798"/>
            <a:chOff x="7199424" y="532059"/>
            <a:chExt cx="2032000" cy="280179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0D9EB-FDB9-4784-9A81-BFBBD7EDC3BA}"/>
                </a:ext>
              </a:extLst>
            </p:cNvPr>
            <p:cNvGrpSpPr/>
            <p:nvPr/>
          </p:nvGrpSpPr>
          <p:grpSpPr>
            <a:xfrm>
              <a:off x="7199424" y="532059"/>
              <a:ext cx="2032000" cy="2801798"/>
              <a:chOff x="633584" y="502756"/>
              <a:chExt cx="2032000" cy="280179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61E2E13-679F-45C3-A747-FB96DC4D3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79C0FD-2A0E-4C41-A4C7-2EE7ABE7371B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Manufacturing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CB94D8-2CE0-4AB7-91DA-5EA2A22CDCBF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Marco Cable Management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Atkore</a:t>
                </a:r>
                <a:r>
                  <a:rPr lang="en-US" sz="900" dirty="0">
                    <a:solidFill>
                      <a:srgbClr val="646464"/>
                    </a:solidFill>
                  </a:rPr>
                  <a:t> International Inc.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SPA Advisory Support.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May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35" name="Picture 34" descr="Image result for marco cable management">
              <a:extLst>
                <a:ext uri="{FF2B5EF4-FFF2-40B4-BE49-F238E27FC236}">
                  <a16:creationId xmlns:a16="http://schemas.microsoft.com/office/drawing/2014/main" id="{F4B82CCE-5545-45B0-A540-7A620C98A9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77188" y="2230142"/>
              <a:ext cx="1335686" cy="386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Image result for atkore international">
              <a:extLst>
                <a:ext uri="{FF2B5EF4-FFF2-40B4-BE49-F238E27FC236}">
                  <a16:creationId xmlns:a16="http://schemas.microsoft.com/office/drawing/2014/main" id="{F8FF186C-685C-45E0-B380-1DB263782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461" y="823907"/>
              <a:ext cx="1197358" cy="119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DA8213-9A5D-4B31-ABE0-6A0BAADD4E9E}"/>
              </a:ext>
            </a:extLst>
          </p:cNvPr>
          <p:cNvGrpSpPr/>
          <p:nvPr/>
        </p:nvGrpSpPr>
        <p:grpSpPr>
          <a:xfrm>
            <a:off x="2798199" y="532800"/>
            <a:ext cx="2032000" cy="2801798"/>
            <a:chOff x="2781490" y="526997"/>
            <a:chExt cx="2032000" cy="280179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9B658AC-7F57-40F8-8409-4D24FB808472}"/>
                </a:ext>
              </a:extLst>
            </p:cNvPr>
            <p:cNvGrpSpPr/>
            <p:nvPr/>
          </p:nvGrpSpPr>
          <p:grpSpPr>
            <a:xfrm>
              <a:off x="2781490" y="526997"/>
              <a:ext cx="2032000" cy="2801798"/>
              <a:chOff x="633584" y="502756"/>
              <a:chExt cx="2032000" cy="2801798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2689E20-2DB3-420A-82C8-85C2CE30C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274324-615A-4F5C-A190-883C0E5AA720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Real Estate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37899E-F3C5-49CE-AB75-D04C19FBABEA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ICON Inter GmbH &amp; Co. OG and ICON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Immobilien</a:t>
                </a:r>
                <a:r>
                  <a:rPr lang="en-US" sz="900" dirty="0">
                    <a:solidFill>
                      <a:srgbClr val="646464"/>
                    </a:solidFill>
                  </a:rPr>
                  <a:t> GmbH &amp; Co OG by Allianz Real Estate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42" name="Picture 3">
              <a:extLst>
                <a:ext uri="{FF2B5EF4-FFF2-40B4-BE49-F238E27FC236}">
                  <a16:creationId xmlns:a16="http://schemas.microsoft.com/office/drawing/2014/main" id="{4FD476BF-55FB-470D-9CF8-AD1B738B9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654" y="1161349"/>
              <a:ext cx="1178962" cy="52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88E736E-EA8D-461C-9EBD-E55C7BF2402B}"/>
              </a:ext>
            </a:extLst>
          </p:cNvPr>
          <p:cNvGrpSpPr/>
          <p:nvPr/>
        </p:nvGrpSpPr>
        <p:grpSpPr>
          <a:xfrm>
            <a:off x="4979799" y="532800"/>
            <a:ext cx="2032000" cy="2801798"/>
            <a:chOff x="4986306" y="526330"/>
            <a:chExt cx="2032000" cy="280179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931CF6E-78B5-4CA9-B78A-7529E1208457}"/>
                </a:ext>
              </a:extLst>
            </p:cNvPr>
            <p:cNvGrpSpPr/>
            <p:nvPr/>
          </p:nvGrpSpPr>
          <p:grpSpPr>
            <a:xfrm>
              <a:off x="4986306" y="526330"/>
              <a:ext cx="2032000" cy="2801798"/>
              <a:chOff x="731059" y="495537"/>
              <a:chExt cx="2032000" cy="2801798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710DCA2-951A-4392-BB46-9397A5DAD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1059" y="495848"/>
                <a:ext cx="2032000" cy="2796274"/>
              </a:xfrm>
              <a:prstGeom prst="rect">
                <a:avLst/>
              </a:prstGeom>
              <a:noFill/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67E0CDF-AF47-440F-9BD7-7B148E2032BF}"/>
                  </a:ext>
                </a:extLst>
              </p:cNvPr>
              <p:cNvSpPr txBox="1"/>
              <p:nvPr/>
            </p:nvSpPr>
            <p:spPr>
              <a:xfrm>
                <a:off x="731059" y="982816"/>
                <a:ext cx="2032000" cy="23145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Betty TV by all3media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2017 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03AE8A-84DC-4959-86D8-C99AC5E5374A}"/>
                  </a:ext>
                </a:extLst>
              </p:cNvPr>
              <p:cNvSpPr txBox="1"/>
              <p:nvPr/>
            </p:nvSpPr>
            <p:spPr>
              <a:xfrm>
                <a:off x="731059" y="495537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Media</a:t>
                </a:r>
              </a:p>
            </p:txBody>
          </p:sp>
        </p:grpSp>
        <p:pic>
          <p:nvPicPr>
            <p:cNvPr id="54" name="Picture 2" descr="Image result for all3media">
              <a:extLst>
                <a:ext uri="{FF2B5EF4-FFF2-40B4-BE49-F238E27FC236}">
                  <a16:creationId xmlns:a16="http://schemas.microsoft.com/office/drawing/2014/main" id="{A557A4E2-08EB-41A2-A913-99AD50791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0185" y="1303222"/>
              <a:ext cx="1468149" cy="44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://asiafixer.tv/wp-content/uploads/2017/02/betty.png">
              <a:extLst>
                <a:ext uri="{FF2B5EF4-FFF2-40B4-BE49-F238E27FC236}">
                  <a16:creationId xmlns:a16="http://schemas.microsoft.com/office/drawing/2014/main" id="{D65B7EA3-2541-4CBB-904E-A4F9C988D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07086" y="2076082"/>
              <a:ext cx="1301226" cy="46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C027800A-AE73-4A2A-BB5D-E65FC5FAE20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273" y="4490108"/>
            <a:ext cx="1052483" cy="378965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42D80DFA-BE34-4BBE-9857-7A8074C66C3D}"/>
              </a:ext>
            </a:extLst>
          </p:cNvPr>
          <p:cNvGrpSpPr/>
          <p:nvPr/>
        </p:nvGrpSpPr>
        <p:grpSpPr>
          <a:xfrm>
            <a:off x="590400" y="533111"/>
            <a:ext cx="2032000" cy="2801798"/>
            <a:chOff x="589557" y="528777"/>
            <a:chExt cx="2032000" cy="280179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6137153-4766-439D-894E-3737FEB618D0}"/>
                </a:ext>
              </a:extLst>
            </p:cNvPr>
            <p:cNvGrpSpPr/>
            <p:nvPr/>
          </p:nvGrpSpPr>
          <p:grpSpPr>
            <a:xfrm>
              <a:off x="589557" y="528777"/>
              <a:ext cx="2032000" cy="2801798"/>
              <a:chOff x="633584" y="502756"/>
              <a:chExt cx="2032000" cy="2801798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0970407C-EDC3-43B2-B44A-316C57213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19A5934-F059-40C0-9FA5-3A8E5F9C35C9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Real Estate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BD2B42-6F4F-443D-87CA-0B569EBE2EB3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Patron Mawson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s.a.r.l</a:t>
                </a:r>
                <a:r>
                  <a:rPr lang="en-US" sz="900" dirty="0">
                    <a:solidFill>
                      <a:srgbClr val="646464"/>
                    </a:solidFill>
                  </a:rPr>
                  <a:t>. by Allianz Real Estate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9" name="Picture 3">
              <a:extLst>
                <a:ext uri="{FF2B5EF4-FFF2-40B4-BE49-F238E27FC236}">
                  <a16:creationId xmlns:a16="http://schemas.microsoft.com/office/drawing/2014/main" id="{7202990B-6C72-481D-9D6C-2C58ECE29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76" y="1162818"/>
              <a:ext cx="1178962" cy="52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9120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37FC7-6A53-493F-A783-BBD051839A52}"/>
              </a:ext>
            </a:extLst>
          </p:cNvPr>
          <p:cNvGrpSpPr/>
          <p:nvPr/>
        </p:nvGrpSpPr>
        <p:grpSpPr>
          <a:xfrm>
            <a:off x="4975342" y="3486215"/>
            <a:ext cx="2032000" cy="2801798"/>
            <a:chOff x="633584" y="502756"/>
            <a:chExt cx="2032000" cy="280179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BE3DF3-2EA6-4226-A81D-B1A07A655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A2E3C9-36F8-42E2-97F6-65AE9ECFCAA5}"/>
                </a:ext>
              </a:extLst>
            </p:cNvPr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  <a:latin typeface="Arial" charset="0"/>
                </a:rPr>
                <a:t>Business Services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9990B1-72C8-44EE-AACB-E811D4C704F3}"/>
                </a:ext>
              </a:extLst>
            </p:cNvPr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</a:t>
              </a:r>
              <a:r>
                <a:rPr lang="en-US" sz="900" dirty="0" err="1">
                  <a:solidFill>
                    <a:srgbClr val="646464"/>
                  </a:solidFill>
                </a:rPr>
                <a:t>Wer</a:t>
              </a:r>
              <a:r>
                <a:rPr lang="en-US" sz="900" dirty="0">
                  <a:solidFill>
                    <a:srgbClr val="646464"/>
                  </a:solidFill>
                </a:rPr>
                <a:t> </a:t>
              </a:r>
              <a:r>
                <a:rPr lang="en-US" sz="900" dirty="0" err="1">
                  <a:solidFill>
                    <a:srgbClr val="646464"/>
                  </a:solidFill>
                </a:rPr>
                <a:t>liefert</a:t>
              </a:r>
              <a:r>
                <a:rPr lang="en-US" sz="900" dirty="0">
                  <a:solidFill>
                    <a:srgbClr val="646464"/>
                  </a:solidFill>
                </a:rPr>
                <a:t> was by </a:t>
              </a:r>
              <a:r>
                <a:rPr lang="en-US" sz="900" dirty="0" err="1">
                  <a:solidFill>
                    <a:srgbClr val="646464"/>
                  </a:solidFill>
                </a:rPr>
                <a:t>Capvis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</a:t>
              </a:r>
            </a:p>
            <a:p>
              <a:pPr algn="ctr"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due diligence.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Feb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sp>
        <p:nvSpPr>
          <p:cNvPr id="3" name="AutoShape 2" descr="Image result for montagu private equity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7972" y="5140814"/>
            <a:ext cx="926740" cy="61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617" y="4193790"/>
            <a:ext cx="16954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4BD1C76-2A22-467D-A39D-55174857CFAE}"/>
              </a:ext>
            </a:extLst>
          </p:cNvPr>
          <p:cNvGrpSpPr/>
          <p:nvPr/>
        </p:nvGrpSpPr>
        <p:grpSpPr>
          <a:xfrm>
            <a:off x="604061" y="3486777"/>
            <a:ext cx="2039345" cy="2808495"/>
            <a:chOff x="7258130" y="525630"/>
            <a:chExt cx="2039345" cy="280849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70695D1-4612-49B1-9226-1A9FAD813D1F}"/>
                </a:ext>
              </a:extLst>
            </p:cNvPr>
            <p:cNvGrpSpPr/>
            <p:nvPr/>
          </p:nvGrpSpPr>
          <p:grpSpPr>
            <a:xfrm>
              <a:off x="7258130" y="525630"/>
              <a:ext cx="2039345" cy="2808495"/>
              <a:chOff x="7191630" y="491358"/>
              <a:chExt cx="2039345" cy="2808495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96B2731-16BD-4AD8-A89E-F2D5A759A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630" y="491358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78784E-5C07-40FF-9E18-85063F8148A4}"/>
                  </a:ext>
                </a:extLst>
              </p:cNvPr>
              <p:cNvSpPr txBox="1"/>
              <p:nvPr/>
            </p:nvSpPr>
            <p:spPr>
              <a:xfrm>
                <a:off x="7198975" y="493153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Energy	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921F7C-4839-4A92-A24F-C9955F59412B}"/>
                  </a:ext>
                </a:extLst>
              </p:cNvPr>
              <p:cNvSpPr txBox="1"/>
              <p:nvPr/>
            </p:nvSpPr>
            <p:spPr>
              <a:xfrm>
                <a:off x="7198975" y="98043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Optilan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Blue Water Energy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Feb 2017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49" name="Picture 48" descr="Image result for blue water energy">
              <a:extLst>
                <a:ext uri="{FF2B5EF4-FFF2-40B4-BE49-F238E27FC236}">
                  <a16:creationId xmlns:a16="http://schemas.microsoft.com/office/drawing/2014/main" id="{67BB18E5-C899-4437-9561-59E0F9C92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245" y="1292716"/>
              <a:ext cx="1587814" cy="222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optilan">
              <a:extLst>
                <a:ext uri="{FF2B5EF4-FFF2-40B4-BE49-F238E27FC236}">
                  <a16:creationId xmlns:a16="http://schemas.microsoft.com/office/drawing/2014/main" id="{311E82E1-8961-4983-B8DC-C84E28D4D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864" y="2100429"/>
              <a:ext cx="714375" cy="51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" name="Group 87"/>
          <p:cNvGrpSpPr/>
          <p:nvPr/>
        </p:nvGrpSpPr>
        <p:grpSpPr>
          <a:xfrm>
            <a:off x="7203243" y="3503583"/>
            <a:ext cx="2032000" cy="2801798"/>
            <a:chOff x="633584" y="502756"/>
            <a:chExt cx="2032000" cy="2801798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Sale of  Heijmans </a:t>
              </a:r>
              <a:r>
                <a:rPr lang="en-US" sz="900" dirty="0" err="1">
                  <a:solidFill>
                    <a:srgbClr val="646464"/>
                  </a:solidFill>
                </a:rPr>
                <a:t>Bouw</a:t>
              </a:r>
              <a:r>
                <a:rPr lang="en-US" sz="900" dirty="0">
                  <a:solidFill>
                    <a:srgbClr val="646464"/>
                  </a:solidFill>
                </a:rPr>
                <a:t> NV, Heijmans Infra NV and Van den Berg NV </a:t>
              </a:r>
              <a:r>
                <a:rPr lang="en-US" sz="900" dirty="0" err="1">
                  <a:solidFill>
                    <a:srgbClr val="646464"/>
                  </a:solidFill>
                </a:rPr>
                <a:t>aan</a:t>
              </a:r>
              <a:r>
                <a:rPr lang="en-US" sz="900" dirty="0">
                  <a:solidFill>
                    <a:srgbClr val="646464"/>
                  </a:solidFill>
                </a:rPr>
                <a:t> BESIX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vendor assistance services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Feb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93" name="Picture 18" descr="http://www.jbb.nl/Uploads/2011/4/Heijmans-logo-kleur-pos-yellowbox-RGB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5999" y="4227059"/>
            <a:ext cx="1038532" cy="3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81AF2B55-1FC0-4053-9E61-80B9B865678E}"/>
              </a:ext>
            </a:extLst>
          </p:cNvPr>
          <p:cNvGrpSpPr/>
          <p:nvPr/>
        </p:nvGrpSpPr>
        <p:grpSpPr>
          <a:xfrm>
            <a:off x="2836061" y="3486777"/>
            <a:ext cx="2032000" cy="2801798"/>
            <a:chOff x="2816341" y="530935"/>
            <a:chExt cx="2032000" cy="280179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0ED6D49-ADA1-4A2E-9EC6-1D23A582249C}"/>
                </a:ext>
              </a:extLst>
            </p:cNvPr>
            <p:cNvGrpSpPr/>
            <p:nvPr/>
          </p:nvGrpSpPr>
          <p:grpSpPr>
            <a:xfrm>
              <a:off x="2816341" y="530935"/>
              <a:ext cx="2032000" cy="2801798"/>
              <a:chOff x="633584" y="502756"/>
              <a:chExt cx="2032000" cy="2801798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DCC3BDED-CBB5-4416-8553-20521E429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4D76EFD-0192-48FD-A8B0-902CDD0EABEC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Consumer: </a:t>
                </a:r>
                <a:b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Food &amp; Drinks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107717B-3602-4E20-98D2-70C406D36AA5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Frostkrone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  by EMERAM Capital Partners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Feb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7" name="Picture 20" descr="Image result for emeram">
              <a:extLst>
                <a:ext uri="{FF2B5EF4-FFF2-40B4-BE49-F238E27FC236}">
                  <a16:creationId xmlns:a16="http://schemas.microsoft.com/office/drawing/2014/main" id="{3B10015C-ACCC-4ECD-BF44-6A4FBFA72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770" y="1247377"/>
              <a:ext cx="1372338" cy="36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2" descr="http://www.frostkrone.de/uploads/pics/Logo_frostkrone_300dpi_01.jpg">
              <a:extLst>
                <a:ext uri="{FF2B5EF4-FFF2-40B4-BE49-F238E27FC236}">
                  <a16:creationId xmlns:a16="http://schemas.microsoft.com/office/drawing/2014/main" id="{AC1B7685-555E-49FF-9664-A30F7048F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260" y="2100693"/>
              <a:ext cx="1020125" cy="30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4014C1-653F-44DE-90CE-4168F0C2168A}"/>
              </a:ext>
            </a:extLst>
          </p:cNvPr>
          <p:cNvGrpSpPr/>
          <p:nvPr/>
        </p:nvGrpSpPr>
        <p:grpSpPr>
          <a:xfrm>
            <a:off x="4969907" y="532800"/>
            <a:ext cx="2032000" cy="2801798"/>
            <a:chOff x="2823742" y="529071"/>
            <a:chExt cx="2032000" cy="280179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53AD503-98BE-425E-8B46-C840C41FBE7F}"/>
                </a:ext>
              </a:extLst>
            </p:cNvPr>
            <p:cNvGrpSpPr/>
            <p:nvPr/>
          </p:nvGrpSpPr>
          <p:grpSpPr>
            <a:xfrm>
              <a:off x="2823742" y="529071"/>
              <a:ext cx="2032000" cy="2801798"/>
              <a:chOff x="10031413" y="2371048"/>
              <a:chExt cx="2032000" cy="280179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2269C63-2700-460C-A105-6510BA07EACD}"/>
                  </a:ext>
                </a:extLst>
              </p:cNvPr>
              <p:cNvGrpSpPr/>
              <p:nvPr/>
            </p:nvGrpSpPr>
            <p:grpSpPr>
              <a:xfrm>
                <a:off x="10031413" y="2371048"/>
                <a:ext cx="2032000" cy="2801798"/>
                <a:chOff x="633584" y="502756"/>
                <a:chExt cx="2032000" cy="2801798"/>
              </a:xfrm>
            </p:grpSpPr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2A53D0A-76D2-47F9-AB72-FCA7657AF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584" y="503067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B165DC4-22BF-4340-9FA6-7402154436AB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</a:rPr>
                    <a:t>Construction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B644E5F-20FD-4F33-8711-86DCE6F539B8}"/>
                    </a:ext>
                  </a:extLst>
                </p:cNvPr>
                <p:cNvSpPr txBox="1"/>
                <p:nvPr/>
              </p:nvSpPr>
              <p:spPr>
                <a:xfrm>
                  <a:off x="633584" y="985133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Sale of Heijmans </a:t>
                  </a:r>
                  <a:r>
                    <a:rPr lang="en-US" sz="900" dirty="0" err="1">
                      <a:solidFill>
                        <a:srgbClr val="646464"/>
                      </a:solidFill>
                    </a:rPr>
                    <a:t>Oevermann</a:t>
                  </a:r>
                  <a:r>
                    <a:rPr lang="en-US" sz="900" dirty="0">
                      <a:solidFill>
                        <a:srgbClr val="646464"/>
                      </a:solidFill>
                    </a:rPr>
                    <a:t> GmbH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vendor assistance services</a:t>
                  </a: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  <a:latin typeface="Arial"/>
                    </a:rPr>
                    <a:t>Mar 2017</a:t>
                  </a: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63" name="Picture 18" descr="http://www.jbb.nl/Uploads/2011/4/Heijmans-logo-kleur-pos-yellowbox-RGB.jpg">
                <a:extLst>
                  <a:ext uri="{FF2B5EF4-FFF2-40B4-BE49-F238E27FC236}">
                    <a16:creationId xmlns:a16="http://schemas.microsoft.com/office/drawing/2014/main" id="{4FFEB962-CE11-479A-8E59-DE17C4ABDF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28147" y="3075708"/>
                <a:ext cx="1038532" cy="353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6" descr="http://www.oevermann.com/fileadmin/_processed_/f/c/csm_Logo_Oevermann_ecc0daa9ef.pn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371" y="2044549"/>
              <a:ext cx="1574516" cy="38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25535EA-EFAA-42C1-BC7F-32033CCD1DB9}"/>
              </a:ext>
            </a:extLst>
          </p:cNvPr>
          <p:cNvGrpSpPr/>
          <p:nvPr/>
        </p:nvGrpSpPr>
        <p:grpSpPr>
          <a:xfrm>
            <a:off x="7151507" y="532800"/>
            <a:ext cx="2032000" cy="2801798"/>
            <a:chOff x="5065625" y="530935"/>
            <a:chExt cx="2032000" cy="2801798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46F1009-A0A0-40C1-9225-2364FE74EB34}"/>
                </a:ext>
              </a:extLst>
            </p:cNvPr>
            <p:cNvGrpSpPr/>
            <p:nvPr/>
          </p:nvGrpSpPr>
          <p:grpSpPr>
            <a:xfrm>
              <a:off x="5065625" y="530935"/>
              <a:ext cx="2032000" cy="2801798"/>
              <a:chOff x="633584" y="502756"/>
              <a:chExt cx="2032000" cy="2801798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F8E441DB-4263-40C2-B961-6CBE60A06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E79B0AB-7A5B-41F0-9ADD-3134401A60B5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Consumer: </a:t>
                </a:r>
                <a:b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Food &amp; Drinks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6D77DC4-9BFE-4180-B2D3-820C2C585065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Kronenbrot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Signal Capital Partners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operational and IT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Feb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2" name="Picture 33" descr="http://www.signalcapital.com/wp-content/themes/Signal_theme7/images/logo-1190810306.png">
              <a:extLst>
                <a:ext uri="{FF2B5EF4-FFF2-40B4-BE49-F238E27FC236}">
                  <a16:creationId xmlns:a16="http://schemas.microsoft.com/office/drawing/2014/main" id="{F01CDA5C-DF12-4CB4-BC5F-E5D33F319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147" y="1168970"/>
              <a:ext cx="1200901" cy="517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37" descr="Kronenbrot logo.jpg">
              <a:extLst>
                <a:ext uri="{FF2B5EF4-FFF2-40B4-BE49-F238E27FC236}">
                  <a16:creationId xmlns:a16="http://schemas.microsoft.com/office/drawing/2014/main" id="{DD4DF1BD-F6F6-4167-A5E1-1D6AD57F4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516" y="2125277"/>
              <a:ext cx="1038532" cy="490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0401864-6691-4083-AE08-8015E1CC38FC}"/>
              </a:ext>
            </a:extLst>
          </p:cNvPr>
          <p:cNvGrpSpPr/>
          <p:nvPr/>
        </p:nvGrpSpPr>
        <p:grpSpPr>
          <a:xfrm>
            <a:off x="604061" y="527587"/>
            <a:ext cx="2032000" cy="2801798"/>
            <a:chOff x="7199606" y="3465793"/>
            <a:chExt cx="2032000" cy="280179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16EE203-EE38-4A09-A4ED-903F274A07F0}"/>
                </a:ext>
              </a:extLst>
            </p:cNvPr>
            <p:cNvGrpSpPr/>
            <p:nvPr/>
          </p:nvGrpSpPr>
          <p:grpSpPr>
            <a:xfrm>
              <a:off x="7199606" y="3465793"/>
              <a:ext cx="2032000" cy="2801798"/>
              <a:chOff x="595841" y="3481544"/>
              <a:chExt cx="2032000" cy="2801798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18BE0AD2-3FE4-4614-8DF9-15D1FEC10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5841" y="3481855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E5B6369-3A39-4E36-9F5A-8B27F084C983}"/>
                  </a:ext>
                </a:extLst>
              </p:cNvPr>
              <p:cNvSpPr txBox="1"/>
              <p:nvPr/>
            </p:nvSpPr>
            <p:spPr>
              <a:xfrm>
                <a:off x="595841" y="3963921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Sale of A. </a:t>
                </a:r>
                <a:r>
                  <a:rPr lang="en-US" sz="900" dirty="0" err="1">
                    <a:solidFill>
                      <a:srgbClr val="646464"/>
                    </a:solidFill>
                    <a:latin typeface="Arial"/>
                  </a:rPr>
                  <a:t>Hak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Industrial Services South Africa by </a:t>
                </a:r>
                <a:r>
                  <a:rPr lang="en-US" sz="900" dirty="0" err="1">
                    <a:solidFill>
                      <a:srgbClr val="646464"/>
                    </a:solidFill>
                    <a:latin typeface="Arial"/>
                  </a:rPr>
                  <a:t>A.Hak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assistance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Mar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20E681A-1E5B-46C8-8D97-EBFFD50EC2A3}"/>
                  </a:ext>
                </a:extLst>
              </p:cNvPr>
              <p:cNvSpPr txBox="1"/>
              <p:nvPr/>
            </p:nvSpPr>
            <p:spPr>
              <a:xfrm>
                <a:off x="595841" y="3481544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Construction</a:t>
                </a:r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76DD490-1EAF-4127-89D2-E761C81AE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clrChange>
                <a:clrFrom>
                  <a:srgbClr val="FCFEFB"/>
                </a:clrFrom>
                <a:clrTo>
                  <a:srgbClr val="FCFE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7004" y="3981634"/>
              <a:ext cx="1197203" cy="798135"/>
            </a:xfrm>
            <a:prstGeom prst="rect">
              <a:avLst/>
            </a:prstGeom>
          </p:spPr>
        </p:pic>
        <p:pic>
          <p:nvPicPr>
            <p:cNvPr id="85" name="Picture 11">
              <a:extLst>
                <a:ext uri="{FF2B5EF4-FFF2-40B4-BE49-F238E27FC236}">
                  <a16:creationId xmlns:a16="http://schemas.microsoft.com/office/drawing/2014/main" id="{CD8B055B-0EFC-4F78-9C13-ACF2FB3A9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4813" y="4961718"/>
              <a:ext cx="1173367" cy="391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7EB1D8-08BC-4B96-87C6-50AB707A3CF7}"/>
              </a:ext>
            </a:extLst>
          </p:cNvPr>
          <p:cNvGrpSpPr/>
          <p:nvPr/>
        </p:nvGrpSpPr>
        <p:grpSpPr>
          <a:xfrm>
            <a:off x="2836061" y="527587"/>
            <a:ext cx="2032000" cy="2801798"/>
            <a:chOff x="4928809" y="602349"/>
            <a:chExt cx="2032000" cy="2801798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C342A15-7BA3-4D32-A6ED-FE8BE2215281}"/>
                </a:ext>
              </a:extLst>
            </p:cNvPr>
            <p:cNvGrpSpPr/>
            <p:nvPr/>
          </p:nvGrpSpPr>
          <p:grpSpPr>
            <a:xfrm>
              <a:off x="4928809" y="602349"/>
              <a:ext cx="2032000" cy="2801798"/>
              <a:chOff x="633584" y="502756"/>
              <a:chExt cx="2032000" cy="2801798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764EE1-0E57-42F5-ABBC-7521C822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01C6266-2329-4B23-B97F-2FCDE4A69315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Business Services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48F4B5F-AF4E-4FC3-AF5D-05830891B278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Refinancing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Mavencare</a:t>
                </a:r>
                <a:r>
                  <a:rPr lang="en-US" sz="900" dirty="0">
                    <a:solidFill>
                      <a:srgbClr val="646464"/>
                    </a:solidFill>
                  </a:rPr>
                  <a:t> Inc.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</a:t>
                </a: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due diligence</a:t>
                </a:r>
                <a:br>
                  <a:rPr lang="en-US" sz="900" dirty="0">
                    <a:solidFill>
                      <a:srgbClr val="646464"/>
                    </a:solidFill>
                  </a:rPr>
                </a:b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Mar </a:t>
                </a: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2017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1C05AEB-F795-479A-83A5-324CEAD7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289273" y="1291026"/>
              <a:ext cx="1381125" cy="59055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67CE212E-69B9-4EBB-AFE5-F5A34F59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6173" y="2088262"/>
              <a:ext cx="1836457" cy="681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878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BB37FC7-6A53-493F-A783-BBD051839A52}"/>
              </a:ext>
            </a:extLst>
          </p:cNvPr>
          <p:cNvGrpSpPr/>
          <p:nvPr/>
        </p:nvGrpSpPr>
        <p:grpSpPr>
          <a:xfrm>
            <a:off x="7210669" y="531677"/>
            <a:ext cx="2032000" cy="2801798"/>
            <a:chOff x="633584" y="502756"/>
            <a:chExt cx="2032000" cy="2801798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1BE3DF3-2EA6-4226-A81D-B1A07A655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4A2E3C9-36F8-42E2-97F6-65AE9ECFCAA5}"/>
                </a:ext>
              </a:extLst>
            </p:cNvPr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  <a:latin typeface="Arial" charset="0"/>
                </a:rPr>
                <a:t>Telecom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C9990B1-72C8-44EE-AACB-E811D4C704F3}"/>
                </a:ext>
              </a:extLst>
            </p:cNvPr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the assets of </a:t>
              </a:r>
              <a:r>
                <a:rPr lang="en-US" sz="900" dirty="0" err="1">
                  <a:solidFill>
                    <a:srgbClr val="646464"/>
                  </a:solidFill>
                </a:rPr>
                <a:t>Xtera</a:t>
              </a:r>
              <a:r>
                <a:rPr lang="en-US" sz="900" dirty="0">
                  <a:solidFill>
                    <a:srgbClr val="646464"/>
                  </a:solidFill>
                </a:rPr>
                <a:t> Communications </a:t>
              </a:r>
              <a:r>
                <a:rPr lang="en-US" sz="900" dirty="0" err="1">
                  <a:solidFill>
                    <a:srgbClr val="646464"/>
                  </a:solidFill>
                </a:rPr>
                <a:t>Inc</a:t>
              </a:r>
              <a:r>
                <a:rPr lang="en-US" sz="900" dirty="0">
                  <a:solidFill>
                    <a:srgbClr val="646464"/>
                  </a:solidFill>
                </a:rPr>
                <a:t> by HIG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and SPA support.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Feb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sp>
        <p:nvSpPr>
          <p:cNvPr id="3" name="AutoShape 2" descr="Image result for montagu private equity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Image result for montagu private equity"/>
          <p:cNvSpPr>
            <a:spLocks noChangeAspect="1" noChangeArrowheads="1"/>
          </p:cNvSpPr>
          <p:nvPr/>
        </p:nvSpPr>
        <p:spPr bwMode="auto">
          <a:xfrm>
            <a:off x="7342442" y="4775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Image result for hig capital"/>
          <p:cNvSpPr>
            <a:spLocks noChangeAspect="1" noChangeArrowheads="1"/>
          </p:cNvSpPr>
          <p:nvPr/>
        </p:nvSpPr>
        <p:spPr bwMode="auto">
          <a:xfrm>
            <a:off x="7494842" y="6299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2196" y="1167144"/>
            <a:ext cx="1468945" cy="70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https://www.xtera.com/wp-content/uploads/2017/02/XT-Logo-RGB-1024x829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8112" y="2147744"/>
            <a:ext cx="797113" cy="64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7" descr="Manufacturers, service providers, wholesalers and retailers in B2B at “Wer liefert was”"/>
          <p:cNvSpPr>
            <a:spLocks noChangeAspect="1" noChangeArrowheads="1"/>
          </p:cNvSpPr>
          <p:nvPr/>
        </p:nvSpPr>
        <p:spPr bwMode="auto">
          <a:xfrm>
            <a:off x="7647242" y="7823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10" descr="Image result for capvis"/>
          <p:cNvSpPr>
            <a:spLocks noChangeAspect="1" noChangeArrowheads="1"/>
          </p:cNvSpPr>
          <p:nvPr/>
        </p:nvSpPr>
        <p:spPr bwMode="auto">
          <a:xfrm>
            <a:off x="7799642" y="934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19E91C-DB38-42AF-9495-EB057EF1E2E0}"/>
              </a:ext>
            </a:extLst>
          </p:cNvPr>
          <p:cNvGrpSpPr/>
          <p:nvPr/>
        </p:nvGrpSpPr>
        <p:grpSpPr>
          <a:xfrm>
            <a:off x="579035" y="3492542"/>
            <a:ext cx="2039345" cy="2808495"/>
            <a:chOff x="4968000" y="532800"/>
            <a:chExt cx="2039345" cy="2808495"/>
          </a:xfrm>
        </p:grpSpPr>
        <p:grpSp>
          <p:nvGrpSpPr>
            <p:cNvPr id="31" name="Group 30"/>
            <p:cNvGrpSpPr/>
            <p:nvPr/>
          </p:nvGrpSpPr>
          <p:grpSpPr>
            <a:xfrm>
              <a:off x="4968000" y="532800"/>
              <a:ext cx="2039345" cy="2808495"/>
              <a:chOff x="7191630" y="491358"/>
              <a:chExt cx="2039345" cy="2808495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630" y="491358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7198975" y="493153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Insurance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198975" y="98043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TFP Schemes by PIB Insurance Brokers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regulatory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Jan 2017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35" name="Picture 10" descr="Carlyle_Group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000" y="731562"/>
              <a:ext cx="2032000" cy="101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PIB Insurance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263" y="1457048"/>
              <a:ext cx="571500" cy="41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s://tfpo.smartwitness.com/tfp_schemes.jp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819" y="2253017"/>
              <a:ext cx="488999" cy="61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C3E7A8-3FAF-46F7-A496-4C3A95CF60FF}"/>
              </a:ext>
            </a:extLst>
          </p:cNvPr>
          <p:cNvGrpSpPr/>
          <p:nvPr/>
        </p:nvGrpSpPr>
        <p:grpSpPr>
          <a:xfrm>
            <a:off x="2843751" y="3479785"/>
            <a:ext cx="2032000" cy="2801798"/>
            <a:chOff x="7258813" y="498165"/>
            <a:chExt cx="2032000" cy="2801798"/>
          </a:xfrm>
        </p:grpSpPr>
        <p:grpSp>
          <p:nvGrpSpPr>
            <p:cNvPr id="39" name="Group 38"/>
            <p:cNvGrpSpPr/>
            <p:nvPr/>
          </p:nvGrpSpPr>
          <p:grpSpPr>
            <a:xfrm>
              <a:off x="7258813" y="498165"/>
              <a:ext cx="2032000" cy="2801798"/>
              <a:chOff x="633584" y="502756"/>
              <a:chExt cx="2032000" cy="2801798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Leisure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Acquisition of Sauna </a:t>
                </a:r>
                <a:r>
                  <a:rPr lang="en-US" sz="900" dirty="0" err="1">
                    <a:solidFill>
                      <a:srgbClr val="646464"/>
                    </a:solidFill>
                    <a:latin typeface="Arial"/>
                  </a:rPr>
                  <a:t>Peize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 by IWR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Jan 2017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40" name="Picture 8" descr="https://www.iwr.nl/wp-content/uploads/logo-IWR1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542" y="1180305"/>
              <a:ext cx="944537" cy="63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3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3576" y="2259856"/>
              <a:ext cx="1742471" cy="163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B1E6E6-B75F-4427-8E3F-0642F01BBA24}"/>
              </a:ext>
            </a:extLst>
          </p:cNvPr>
          <p:cNvGrpSpPr/>
          <p:nvPr/>
        </p:nvGrpSpPr>
        <p:grpSpPr>
          <a:xfrm>
            <a:off x="4983931" y="527969"/>
            <a:ext cx="2039345" cy="2808495"/>
            <a:chOff x="2700304" y="3480730"/>
            <a:chExt cx="2039345" cy="2808495"/>
          </a:xfrm>
        </p:grpSpPr>
        <p:grpSp>
          <p:nvGrpSpPr>
            <p:cNvPr id="65" name="Group 64"/>
            <p:cNvGrpSpPr/>
            <p:nvPr/>
          </p:nvGrpSpPr>
          <p:grpSpPr>
            <a:xfrm>
              <a:off x="2700304" y="3480730"/>
              <a:ext cx="2039345" cy="2808495"/>
              <a:chOff x="7191630" y="491358"/>
              <a:chExt cx="2039345" cy="2808495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630" y="491358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7198975" y="493153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Industrial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198975" y="98043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MGG Group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Parcom</a:t>
                </a:r>
                <a:r>
                  <a:rPr lang="en-US" sz="900" dirty="0">
                    <a:solidFill>
                      <a:srgbClr val="646464"/>
                    </a:solidFill>
                  </a:rPr>
                  <a:t>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Feb 2017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66" name="Picture 4" descr="http://www.parcomcapital.com/wp-content/uploads/2017/02/MGG-Group-e1490707174508.jp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855" y="5069667"/>
              <a:ext cx="654898" cy="59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Image result for parcom capital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780" y="4285197"/>
              <a:ext cx="1317047" cy="25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70FEDF-129C-4168-B795-AE8A05189810}"/>
              </a:ext>
            </a:extLst>
          </p:cNvPr>
          <p:cNvGrpSpPr/>
          <p:nvPr/>
        </p:nvGrpSpPr>
        <p:grpSpPr>
          <a:xfrm>
            <a:off x="4987372" y="3486215"/>
            <a:ext cx="2032000" cy="2801798"/>
            <a:chOff x="633584" y="502756"/>
            <a:chExt cx="2032000" cy="280179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B5E5527-55A5-46E3-A315-B838329B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AF1F4F-F20E-4356-A47E-763B02F35E8B}"/>
                </a:ext>
              </a:extLst>
            </p:cNvPr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  <a:latin typeface="Arial" charset="0"/>
                </a:rPr>
                <a:t>Software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5FE00F-9E8C-48DB-B08E-B6F84FFE4BD7}"/>
                </a:ext>
              </a:extLst>
            </p:cNvPr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Razor Risk Software  by Parabellum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</a:t>
              </a:r>
            </a:p>
            <a:p>
              <a:pPr algn="ctr"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due diligence services.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Jan 2017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49" name="Picture 8">
            <a:extLst>
              <a:ext uri="{FF2B5EF4-FFF2-40B4-BE49-F238E27FC236}">
                <a16:creationId xmlns:a16="http://schemas.microsoft.com/office/drawing/2014/main" id="{F76E1758-D7EF-45B1-9BB6-9C33027B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99466" y="5096774"/>
            <a:ext cx="615620" cy="61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1">
            <a:extLst>
              <a:ext uri="{FF2B5EF4-FFF2-40B4-BE49-F238E27FC236}">
                <a16:creationId xmlns:a16="http://schemas.microsoft.com/office/drawing/2014/main" id="{FD6AADEB-E156-4135-959F-B4CE9C3F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45176" y="4166970"/>
            <a:ext cx="1695450" cy="45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E92EEF1-9A7A-4257-8AAE-78E91E3A84EF}"/>
              </a:ext>
            </a:extLst>
          </p:cNvPr>
          <p:cNvGrpSpPr/>
          <p:nvPr/>
        </p:nvGrpSpPr>
        <p:grpSpPr>
          <a:xfrm>
            <a:off x="579035" y="526464"/>
            <a:ext cx="2032000" cy="2801798"/>
            <a:chOff x="633584" y="502756"/>
            <a:chExt cx="2032000" cy="280179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5B478B7-29F2-48A4-A34C-C8DD3A9F5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C5A245-CC2C-48E3-AC35-E6046B71D899}"/>
                </a:ext>
              </a:extLst>
            </p:cNvPr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  <a:latin typeface="Arial" charset="0"/>
                </a:rPr>
                <a:t>Business Services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D8037D-615E-40DC-A274-461E988B463A}"/>
                </a:ext>
              </a:extLst>
            </p:cNvPr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Refinancing of </a:t>
              </a:r>
              <a:r>
                <a:rPr lang="en-US" sz="900" dirty="0" err="1">
                  <a:solidFill>
                    <a:srgbClr val="646464"/>
                  </a:solidFill>
                </a:rPr>
                <a:t>Hostmaker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</a:t>
              </a:r>
            </a:p>
            <a:p>
              <a:pPr algn="ctr">
                <a:spcAft>
                  <a:spcPts val="3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due diligence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Aft>
                  <a:spcPts val="300"/>
                </a:spcAft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Feb </a:t>
              </a:r>
              <a:r>
                <a:rPr lang="en-US" sz="900">
                  <a:solidFill>
                    <a:srgbClr val="646464"/>
                  </a:solidFill>
                  <a:latin typeface="Arial"/>
                </a:rPr>
                <a:t>2017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E3DB029A-752E-4CDF-A3A8-2E10BFACB6D8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22" y="1170913"/>
            <a:ext cx="637208" cy="63720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056AF1-DA64-4658-B097-E13EA44FCDD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634" y="1119517"/>
            <a:ext cx="715131" cy="7028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90CAB62-CB4E-4362-8A27-0D646826E4A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054" y="2063059"/>
            <a:ext cx="1625744" cy="52232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267DA1A-1D53-45C8-9320-1CF882CBF885}"/>
              </a:ext>
            </a:extLst>
          </p:cNvPr>
          <p:cNvGrpSpPr/>
          <p:nvPr/>
        </p:nvGrpSpPr>
        <p:grpSpPr>
          <a:xfrm>
            <a:off x="2755631" y="530636"/>
            <a:ext cx="2032000" cy="2801798"/>
            <a:chOff x="5024044" y="530061"/>
            <a:chExt cx="2032000" cy="280179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E47D695-4FC4-40E4-BDB9-E6294F29B20E}"/>
                </a:ext>
              </a:extLst>
            </p:cNvPr>
            <p:cNvGrpSpPr/>
            <p:nvPr/>
          </p:nvGrpSpPr>
          <p:grpSpPr>
            <a:xfrm>
              <a:off x="5024044" y="530061"/>
              <a:ext cx="2032000" cy="2801798"/>
              <a:chOff x="633584" y="502756"/>
              <a:chExt cx="2032000" cy="2801798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E621D9-676C-4768-9228-75F0B496E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51D6040-B16E-4244-B220-2EE3772EB99E}"/>
                  </a:ext>
                </a:extLst>
              </p:cNvPr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Leisure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3C94FCC-3805-467B-9697-5912CB4DD87D}"/>
                  </a:ext>
                </a:extLst>
              </p:cNvPr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Acquisition of de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VakantieDiscounter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</a:t>
                </a: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Otravo BV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Feb 2017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0" name="Picture 5" descr="http://www.goedkoopreizen.nl/wp-content/uploads/2016/01/vakantiedis.png">
              <a:extLst>
                <a:ext uri="{FF2B5EF4-FFF2-40B4-BE49-F238E27FC236}">
                  <a16:creationId xmlns:a16="http://schemas.microsoft.com/office/drawing/2014/main" id="{053566D9-974B-4952-AE9C-B4FF56F8F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597" y="2231413"/>
              <a:ext cx="1122892" cy="42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8CB361B4-0B22-4143-A088-84142F380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427" y="1204505"/>
              <a:ext cx="720035" cy="514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429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4" name="Group 63"/>
          <p:cNvGrpSpPr/>
          <p:nvPr/>
        </p:nvGrpSpPr>
        <p:grpSpPr>
          <a:xfrm>
            <a:off x="7330269" y="519588"/>
            <a:ext cx="2039345" cy="2808495"/>
            <a:chOff x="7191630" y="491358"/>
            <a:chExt cx="2039345" cy="2808495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Manufacturing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Bushboard</a:t>
              </a:r>
              <a:r>
                <a:rPr lang="en-US" sz="900" dirty="0">
                  <a:solidFill>
                    <a:srgbClr val="646464"/>
                  </a:solidFill>
                </a:rPr>
                <a:t> Limited by </a:t>
              </a:r>
              <a:r>
                <a:rPr lang="en-US" sz="900" dirty="0" err="1">
                  <a:solidFill>
                    <a:srgbClr val="646464"/>
                  </a:solidFill>
                </a:rPr>
                <a:t>Wilsonart</a:t>
              </a:r>
              <a:r>
                <a:rPr lang="en-US" sz="900" dirty="0">
                  <a:solidFill>
                    <a:srgbClr val="646464"/>
                  </a:solidFill>
                </a:rPr>
                <a:t>, LLC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2016 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0943" y="1081620"/>
            <a:ext cx="490728" cy="49291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916" y="1622430"/>
            <a:ext cx="1687449" cy="24574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761" y="2293093"/>
            <a:ext cx="1463802" cy="359474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2844021" y="3485949"/>
            <a:ext cx="2039345" cy="2808495"/>
            <a:chOff x="7191630" y="491358"/>
            <a:chExt cx="2039345" cy="2808495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Insurance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Carmichael &amp; Partners by PIB Insurance Brokers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regulatory due diligence services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Nov 2016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pic>
        <p:nvPicPr>
          <p:cNvPr id="88" name="Picture 10" descr="Carlyle_Group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4021" y="3672696"/>
            <a:ext cx="2032000" cy="10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PIB Insuranc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2284" y="4398182"/>
            <a:ext cx="571500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347" y="5175821"/>
            <a:ext cx="841365" cy="502990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5087632" y="522156"/>
            <a:ext cx="2032000" cy="2801798"/>
            <a:chOff x="731059" y="495537"/>
            <a:chExt cx="2032000" cy="2801798"/>
          </a:xfrm>
        </p:grpSpPr>
        <p:grpSp>
          <p:nvGrpSpPr>
            <p:cNvPr id="61" name="Group 60"/>
            <p:cNvGrpSpPr/>
            <p:nvPr/>
          </p:nvGrpSpPr>
          <p:grpSpPr>
            <a:xfrm>
              <a:off x="731059" y="495537"/>
              <a:ext cx="2032000" cy="2801798"/>
              <a:chOff x="633584" y="502756"/>
              <a:chExt cx="2032000" cy="2801798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</a:rPr>
                  <a:t>Manufacturing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Disposal of SCHOCK by HQ Equita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to IK Investment Partners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A&amp;M provided vendor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Nov 2016 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227" y="1123322"/>
              <a:ext cx="1075664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51" y="1772625"/>
              <a:ext cx="1116817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593901" y="3495286"/>
            <a:ext cx="2032000" cy="2801798"/>
            <a:chOff x="633584" y="502756"/>
            <a:chExt cx="2032000" cy="2801798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Media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Outdoor Plus by </a:t>
              </a:r>
              <a:r>
                <a:rPr lang="en-GB" sz="900" dirty="0">
                  <a:solidFill>
                    <a:srgbClr val="646464"/>
                  </a:solidFill>
                </a:rPr>
                <a:t>Inflexion Private Equity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and tax due diligence services, together with tax structuring advice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Nov 2016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795079" y="519544"/>
            <a:ext cx="2032000" cy="2801798"/>
            <a:chOff x="633584" y="502756"/>
            <a:chExt cx="2032000" cy="2801798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Healthcare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Investment in Polytech Health &amp; Aesthetics GmbH by Deutsche Beteiligungs AG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Nov 2016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0277" y="4150042"/>
            <a:ext cx="791944" cy="29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28" y="4841984"/>
            <a:ext cx="1952517" cy="408108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021" y="2207882"/>
            <a:ext cx="1920716" cy="324231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427" y="1101711"/>
            <a:ext cx="573405" cy="573405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7330269" y="3483187"/>
            <a:ext cx="2032000" cy="2801798"/>
            <a:chOff x="633584" y="502756"/>
            <a:chExt cx="2032000" cy="2801798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Industrials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First Reserve’s acquisition of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b="1" dirty="0">
                  <a:latin typeface="Arial"/>
                </a:rPr>
                <a:t>Utility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and Operational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Nov 2016 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114" name="Picture 18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57" y="4078764"/>
            <a:ext cx="1208087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s://pbs.twimg.com/profile_images/378800000742409636/ecaf97da04213734d20425ae52386795_400x400.png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70421" y="4732574"/>
            <a:ext cx="751696" cy="42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/>
          <p:cNvGrpSpPr/>
          <p:nvPr/>
        </p:nvGrpSpPr>
        <p:grpSpPr>
          <a:xfrm>
            <a:off x="5086867" y="3488904"/>
            <a:ext cx="2032000" cy="2801798"/>
            <a:chOff x="633584" y="502756"/>
            <a:chExt cx="2032000" cy="2801798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Business Services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ea typeface="ＭＳ Ｐゴシック" charset="0"/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  <a:ea typeface="ＭＳ Ｐゴシック" charset="0"/>
                </a:rPr>
                <a:t>Ecofys</a:t>
              </a:r>
              <a:r>
                <a:rPr lang="en-US" sz="900" dirty="0">
                  <a:solidFill>
                    <a:srgbClr val="646464"/>
                  </a:solidFill>
                  <a:ea typeface="ＭＳ Ｐゴシック" charset="0"/>
                </a:rPr>
                <a:t> by Navigant</a:t>
              </a: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sell side services </a:t>
              </a: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ea typeface="ＭＳ Ｐゴシック" charset="0"/>
                </a:rPr>
                <a:t>Nov 2016</a:t>
              </a: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FF0000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103" name="Picture 3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1392" y="4158789"/>
            <a:ext cx="117230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4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1338" y="4839383"/>
            <a:ext cx="859397" cy="64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605366" y="522468"/>
            <a:ext cx="2029001" cy="2793394"/>
          </a:xfrm>
          <a:prstGeom prst="rect">
            <a:avLst/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1200"/>
              </a:spcBef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GB" sz="4000" b="1">
                <a:latin typeface="+mj-lt"/>
                <a:cs typeface="Times New Roman" panose="02020603050405020304" pitchFamily="18" charset="0"/>
              </a:rPr>
              <a:t>2016</a:t>
            </a:r>
            <a:r>
              <a:rPr lang="en-GB" sz="2000" b="1">
                <a:latin typeface="+mj-lt"/>
                <a:cs typeface="Times New Roman" panose="02020603050405020304" pitchFamily="18" charset="0"/>
              </a:rPr>
              <a:t>  </a:t>
            </a:r>
            <a:r>
              <a:rPr lang="en-GB" sz="2000">
                <a:latin typeface="+mj-lt"/>
                <a:cs typeface="Times New Roman" panose="02020603050405020304" pitchFamily="18" charset="0"/>
              </a:rPr>
              <a:t> </a:t>
            </a:r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5" name="Right Triangle 54"/>
          <p:cNvSpPr/>
          <p:nvPr/>
        </p:nvSpPr>
        <p:spPr>
          <a:xfrm flipH="1">
            <a:off x="1491154" y="1492136"/>
            <a:ext cx="1143213" cy="183594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12" descr="AM_Logo.eps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9793" y="2413049"/>
            <a:ext cx="967202" cy="85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74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9" name="Group 58"/>
          <p:cNvGrpSpPr/>
          <p:nvPr/>
        </p:nvGrpSpPr>
        <p:grpSpPr>
          <a:xfrm>
            <a:off x="580639" y="3490323"/>
            <a:ext cx="2039345" cy="2808495"/>
            <a:chOff x="7191630" y="491358"/>
            <a:chExt cx="2039345" cy="2808495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Insurance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QPI Legal by PIB Insurance Brokers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regulatory due diligence services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2016 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pic>
        <p:nvPicPr>
          <p:cNvPr id="75" name="Picture 10" descr="Carlyle_Group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639" y="3687496"/>
            <a:ext cx="2032000" cy="10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PIB Insuranc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902" y="4412982"/>
            <a:ext cx="571500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QPI Legal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902" y="5214697"/>
            <a:ext cx="511141" cy="46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2851365" y="546391"/>
            <a:ext cx="2024655" cy="2811323"/>
            <a:chOff x="2862537" y="488469"/>
            <a:chExt cx="2032000" cy="2811323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2537" y="488780"/>
              <a:ext cx="2032000" cy="2796274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2862537" y="488469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rgbClr val="FFFFFF"/>
                  </a:solidFill>
                  <a:ea typeface="ＭＳ Ｐゴシック" charset="0"/>
                </a:rPr>
                <a:t>Business Services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62537" y="98037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ea typeface="ＭＳ Ｐゴシック" charset="0"/>
                </a:rPr>
                <a:t> Acquisition of EW Facility Services by </a:t>
              </a:r>
              <a:r>
                <a:rPr lang="en-US" sz="900" dirty="0" err="1">
                  <a:solidFill>
                    <a:srgbClr val="646464"/>
                  </a:solidFill>
                  <a:ea typeface="ＭＳ Ｐゴシック" charset="0"/>
                </a:rPr>
                <a:t>Bencis</a:t>
              </a:r>
              <a:r>
                <a:rPr lang="en-US" sz="900" dirty="0">
                  <a:solidFill>
                    <a:srgbClr val="646464"/>
                  </a:solidFill>
                  <a:ea typeface="ＭＳ Ｐゴシック" charset="0"/>
                </a:rPr>
                <a:t> Capital Partners</a:t>
              </a: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 </a:t>
              </a: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ea typeface="ＭＳ Ｐゴシック" charset="0"/>
                </a:rPr>
                <a:t>Oct 2016</a:t>
              </a:r>
              <a:endParaRPr lang="en-US" sz="900" dirty="0">
                <a:solidFill>
                  <a:srgbClr val="646464"/>
                </a:solidFill>
                <a:ea typeface="ＭＳ Ｐゴシック" charset="0"/>
              </a:endParaRPr>
            </a:p>
            <a:p>
              <a:pPr marL="182563" indent="-182563" fontAlgn="base">
                <a:spcBef>
                  <a:spcPct val="20000"/>
                </a:spcBef>
                <a:spcAft>
                  <a:spcPct val="0"/>
                </a:spcAft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ea typeface="ＭＳ Ｐゴシック" charset="0"/>
              </a:endParaRPr>
            </a:p>
          </p:txBody>
        </p:sp>
      </p:grpSp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9825" y="2118112"/>
            <a:ext cx="163237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5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974" y="1174395"/>
            <a:ext cx="803848" cy="3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8" name="Group 117"/>
          <p:cNvGrpSpPr/>
          <p:nvPr/>
        </p:nvGrpSpPr>
        <p:grpSpPr>
          <a:xfrm>
            <a:off x="5067075" y="543986"/>
            <a:ext cx="2032000" cy="2801798"/>
            <a:chOff x="633584" y="502756"/>
            <a:chExt cx="2032000" cy="2801798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Security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The Development Initiative by Centerra Group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and tax due diligence services, in addition to tax structuring advice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2016 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123" name="Picture 1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6154" y="1228268"/>
            <a:ext cx="1571625" cy="16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3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70725" y="1909654"/>
            <a:ext cx="814763" cy="57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7" name="Group 126"/>
          <p:cNvGrpSpPr/>
          <p:nvPr/>
        </p:nvGrpSpPr>
        <p:grpSpPr>
          <a:xfrm>
            <a:off x="7266120" y="541724"/>
            <a:ext cx="2032000" cy="2796274"/>
            <a:chOff x="2830134" y="3490686"/>
            <a:chExt cx="2032000" cy="2796274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134" y="3490686"/>
              <a:ext cx="2032000" cy="2796274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2830134" y="349068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Tour Operator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830134" y="396591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Civil Aviation Authority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advised the CAA in connection with the restructuring and relicensing of Monarch Group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Oct 2016 </a:t>
              </a:r>
            </a:p>
          </p:txBody>
        </p:sp>
        <p:pic>
          <p:nvPicPr>
            <p:cNvPr id="131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910" y="4063593"/>
              <a:ext cx="669519" cy="752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2" name="Picture 2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86" y="5069210"/>
              <a:ext cx="928688" cy="347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3" name="Group 132"/>
          <p:cNvGrpSpPr/>
          <p:nvPr/>
        </p:nvGrpSpPr>
        <p:grpSpPr>
          <a:xfrm>
            <a:off x="5069812" y="3490543"/>
            <a:ext cx="2039345" cy="2808495"/>
            <a:chOff x="7191630" y="491358"/>
            <a:chExt cx="2039345" cy="2808495"/>
          </a:xfrm>
        </p:grpSpPr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135" name="TextBox 134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Retail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Jack Wills by </a:t>
              </a:r>
              <a:r>
                <a:rPr lang="en-US" sz="900" dirty="0" err="1">
                  <a:solidFill>
                    <a:srgbClr val="646464"/>
                  </a:solidFill>
                </a:rPr>
                <a:t>BlueGem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due diligence services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2016 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2692" y="4125072"/>
            <a:ext cx="12652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" name="Picture 2" descr="Jack Wills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0141" y="4936900"/>
            <a:ext cx="528050" cy="52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/>
          <p:cNvGrpSpPr/>
          <p:nvPr/>
        </p:nvGrpSpPr>
        <p:grpSpPr>
          <a:xfrm>
            <a:off x="2832370" y="3496564"/>
            <a:ext cx="2032000" cy="2801798"/>
            <a:chOff x="633584" y="502756"/>
            <a:chExt cx="2032000" cy="2801798"/>
          </a:xfrm>
        </p:grpSpPr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141" name="TextBox 140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</a:rPr>
                <a:t>financial Services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NewDay by Cinven and CVC Capital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buy side credit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2016 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pic>
        <p:nvPicPr>
          <p:cNvPr id="143" name="Picture 2" descr="File:Cinven logo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3046" y="4146592"/>
            <a:ext cx="908851" cy="26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4" descr="Image result for cvc capital partner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9329" y="4322801"/>
            <a:ext cx="805323" cy="44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6" descr="New Day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3973" y="5204390"/>
            <a:ext cx="1253561" cy="3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7279713" y="3494077"/>
            <a:ext cx="2039345" cy="2808495"/>
            <a:chOff x="7191630" y="491358"/>
            <a:chExt cx="2039345" cy="2808495"/>
          </a:xfrm>
        </p:grpSpPr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165" name="TextBox 164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Software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XP Solutions by EQT Mid Market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and tax due diligence services, in addition to SPA advisory support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Sep 2016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pic>
        <p:nvPicPr>
          <p:cNvPr id="169" name="Picture 8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589" y="5001392"/>
            <a:ext cx="840451" cy="29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11" descr="Image result for eqt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024" y="4133343"/>
            <a:ext cx="1022356" cy="3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596900" y="527879"/>
            <a:ext cx="2039345" cy="2808495"/>
            <a:chOff x="7191630" y="491358"/>
            <a:chExt cx="2039345" cy="2808495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Chemicals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Total’s Chemicals Affiliate </a:t>
              </a:r>
              <a:r>
                <a:rPr lang="en-GB" sz="900" dirty="0" err="1">
                  <a:solidFill>
                    <a:srgbClr val="646464"/>
                  </a:solidFill>
                </a:rPr>
                <a:t>Atotech</a:t>
              </a:r>
              <a:r>
                <a:rPr lang="en-GB" sz="900" dirty="0">
                  <a:solidFill>
                    <a:srgbClr val="646464"/>
                  </a:solidFill>
                </a:rPr>
                <a:t> by The Carlyle Group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due diligence services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2016 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pic>
        <p:nvPicPr>
          <p:cNvPr id="62" name="Picture 12" descr="Atotech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2288" y="2238402"/>
            <a:ext cx="1109403" cy="21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8" descr="Image result for total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861" y="2049219"/>
            <a:ext cx="556534" cy="55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Carlyle_Group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110" y="869183"/>
            <a:ext cx="2032000" cy="10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51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AutoShape 18" descr="Image result for eme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1" name="Group 60"/>
          <p:cNvGrpSpPr/>
          <p:nvPr/>
        </p:nvGrpSpPr>
        <p:grpSpPr>
          <a:xfrm>
            <a:off x="5019023" y="541400"/>
            <a:ext cx="2032000" cy="2801798"/>
            <a:chOff x="633584" y="502756"/>
            <a:chExt cx="2032000" cy="2801798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financial Services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TD Direct Investing by JC Flowers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financial, operational/ IT, capital &amp; regulatory and tax due diligence services, as well as synergy assessment support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>
                  <a:solidFill>
                    <a:srgbClr val="646464"/>
                  </a:solidFill>
                </a:rPr>
                <a:t>Aug 2016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FF0000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75" name="Picture 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3750" y="2134906"/>
            <a:ext cx="1410286" cy="29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9685" y="1280757"/>
            <a:ext cx="15716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7" name="Group 146"/>
          <p:cNvGrpSpPr/>
          <p:nvPr/>
        </p:nvGrpSpPr>
        <p:grpSpPr>
          <a:xfrm>
            <a:off x="7211460" y="542096"/>
            <a:ext cx="2032000" cy="2801487"/>
            <a:chOff x="633584" y="503067"/>
            <a:chExt cx="2032000" cy="2801487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149" name="TextBox 148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7234990" y="537410"/>
            <a:ext cx="2032000" cy="4872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r>
              <a:rPr lang="en-US" sz="1100" b="1" dirty="0">
                <a:solidFill>
                  <a:schemeClr val="bg1"/>
                </a:solidFill>
              </a:rPr>
              <a:t>Software</a:t>
            </a:r>
            <a:endParaRPr lang="en-US" sz="11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227644" y="1019787"/>
            <a:ext cx="2032000" cy="23194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GB" sz="900" dirty="0">
              <a:solidFill>
                <a:srgbClr val="646464"/>
              </a:solidFill>
            </a:endParaRPr>
          </a:p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GB" sz="900" dirty="0">
              <a:solidFill>
                <a:srgbClr val="646464"/>
              </a:solidFill>
            </a:endParaRPr>
          </a:p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GB" sz="900" dirty="0">
              <a:solidFill>
                <a:srgbClr val="646464"/>
              </a:solidFill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GB" sz="900" dirty="0">
              <a:solidFill>
                <a:srgbClr val="646464"/>
              </a:solidFill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r>
              <a:rPr lang="en-GB" sz="900" dirty="0">
                <a:solidFill>
                  <a:srgbClr val="646464"/>
                </a:solidFill>
              </a:rPr>
              <a:t>Acquisition of Capstone Technology Corporation by </a:t>
            </a:r>
            <a:r>
              <a:rPr lang="en-GB" sz="900" dirty="0" err="1">
                <a:solidFill>
                  <a:srgbClr val="646464"/>
                </a:solidFill>
              </a:rPr>
              <a:t>Spectris</a:t>
            </a:r>
            <a:r>
              <a:rPr lang="en-GB" sz="900" dirty="0">
                <a:solidFill>
                  <a:srgbClr val="646464"/>
                </a:solidFill>
              </a:rPr>
              <a:t> plc</a:t>
            </a: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US" sz="900" dirty="0">
              <a:solidFill>
                <a:srgbClr val="646464"/>
              </a:solidFill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US" sz="900" dirty="0">
              <a:solidFill>
                <a:srgbClr val="646464"/>
              </a:solidFill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US" sz="900" dirty="0">
              <a:solidFill>
                <a:srgbClr val="646464"/>
              </a:solidFill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r>
              <a:rPr lang="en-US" sz="900" dirty="0">
                <a:solidFill>
                  <a:srgbClr val="646464"/>
                </a:solidFill>
              </a:rPr>
              <a:t>A&amp;M provided buy side financial due diligence services</a:t>
            </a: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US" sz="900" dirty="0">
              <a:solidFill>
                <a:srgbClr val="646464"/>
              </a:solidFill>
            </a:endParaRPr>
          </a:p>
          <a:p>
            <a:pPr algn="ctr">
              <a:spcBef>
                <a:spcPct val="20000"/>
              </a:spcBef>
              <a:buClr>
                <a:srgbClr val="646464"/>
              </a:buClr>
              <a:buSzPct val="100000"/>
            </a:pPr>
            <a:r>
              <a:rPr lang="en-GB" sz="900" dirty="0">
                <a:solidFill>
                  <a:srgbClr val="646464"/>
                </a:solidFill>
              </a:rPr>
              <a:t>Aug 2016</a:t>
            </a:r>
          </a:p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GB" sz="900" dirty="0">
              <a:solidFill>
                <a:srgbClr val="646464"/>
              </a:solidFill>
            </a:endParaRPr>
          </a:p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endParaRPr lang="en-GB" sz="900" dirty="0">
              <a:solidFill>
                <a:srgbClr val="646464"/>
              </a:solidFill>
            </a:endParaRPr>
          </a:p>
          <a:p>
            <a:pPr>
              <a:spcBef>
                <a:spcPct val="20000"/>
              </a:spcBef>
              <a:buClr>
                <a:srgbClr val="646464"/>
              </a:buClr>
              <a:buSzPct val="100000"/>
            </a:pPr>
            <a:r>
              <a:rPr lang="en-GB" sz="900" dirty="0">
                <a:solidFill>
                  <a:srgbClr val="646464"/>
                </a:solidFill>
              </a:rPr>
              <a:t>	</a:t>
            </a:r>
            <a:endParaRPr lang="en-US" sz="1000" dirty="0">
              <a:solidFill>
                <a:srgbClr val="646464"/>
              </a:solidFill>
              <a:latin typeface="Arial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415" y="1292606"/>
            <a:ext cx="914400" cy="26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2155" y="2059117"/>
            <a:ext cx="1129147" cy="46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2812351" y="542096"/>
            <a:ext cx="2032000" cy="2811323"/>
            <a:chOff x="583391" y="462556"/>
            <a:chExt cx="1875692" cy="2811323"/>
          </a:xfrm>
        </p:grpSpPr>
        <p:grpSp>
          <p:nvGrpSpPr>
            <p:cNvPr id="58" name="Group 57"/>
            <p:cNvGrpSpPr/>
            <p:nvPr/>
          </p:nvGrpSpPr>
          <p:grpSpPr>
            <a:xfrm>
              <a:off x="583391" y="462556"/>
              <a:ext cx="1875692" cy="2811323"/>
              <a:chOff x="2862537" y="488469"/>
              <a:chExt cx="2032000" cy="2811323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62537" y="488780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1" name="TextBox 70"/>
              <p:cNvSpPr txBox="1"/>
              <p:nvPr/>
            </p:nvSpPr>
            <p:spPr>
              <a:xfrm>
                <a:off x="2862537" y="488469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Consumer: </a:t>
                </a:r>
                <a:b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Food &amp; Drinks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862537" y="980371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ea typeface="ＭＳ Ｐゴシック" charset="0"/>
                  </a:rPr>
                  <a:t> </a:t>
                </a:r>
                <a:r>
                  <a:rPr lang="en-US" sz="900" dirty="0" err="1">
                    <a:solidFill>
                      <a:srgbClr val="646464"/>
                    </a:solidFill>
                    <a:ea typeface="ＭＳ Ｐゴシック" charset="0"/>
                  </a:rPr>
                  <a:t>Passoa</a:t>
                </a:r>
                <a:r>
                  <a:rPr lang="en-US" sz="900" dirty="0">
                    <a:solidFill>
                      <a:srgbClr val="646464"/>
                    </a:solidFill>
                    <a:ea typeface="ＭＳ Ｐゴシック" charset="0"/>
                  </a:rPr>
                  <a:t> JV agreement between Remy Cointreau and Lucas </a:t>
                </a:r>
                <a:r>
                  <a:rPr lang="en-US" sz="900" dirty="0" err="1">
                    <a:solidFill>
                      <a:srgbClr val="646464"/>
                    </a:solidFill>
                    <a:ea typeface="ＭＳ Ｐゴシック" charset="0"/>
                  </a:rPr>
                  <a:t>Bols</a:t>
                </a:r>
                <a:r>
                  <a:rPr lang="en-US" sz="900" dirty="0">
                    <a:solidFill>
                      <a:srgbClr val="646464"/>
                    </a:solidFill>
                    <a:ea typeface="ＭＳ Ｐゴシック" charset="0"/>
                  </a:rPr>
                  <a:t> </a:t>
                </a: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 </a:t>
                </a: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ea typeface="ＭＳ Ｐゴシック" charset="0"/>
                  </a:rPr>
                  <a:t>Sep 2016</a:t>
                </a:r>
              </a:p>
              <a:p>
                <a:pPr marL="182563" indent="-18256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ea typeface="ＭＳ Ｐゴシック" charset="0"/>
                </a:endParaRPr>
              </a:p>
            </p:txBody>
          </p:sp>
        </p:grp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958" y="1027584"/>
              <a:ext cx="1101152" cy="444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4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175" y="1915035"/>
              <a:ext cx="584717" cy="500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" name="Group 103"/>
          <p:cNvGrpSpPr/>
          <p:nvPr/>
        </p:nvGrpSpPr>
        <p:grpSpPr>
          <a:xfrm>
            <a:off x="5002093" y="3486290"/>
            <a:ext cx="2039345" cy="2808495"/>
            <a:chOff x="7191630" y="491358"/>
            <a:chExt cx="2039345" cy="2808495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Travel Management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GB" sz="900" dirty="0">
                  <a:solidFill>
                    <a:srgbClr val="646464"/>
                  </a:solidFill>
                </a:rPr>
                <a:t>Acquisition of Reed &amp; Mackay by Inflexion Private Equity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and tax due diligence services, together with tax structuring advice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Aug 2016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pic>
        <p:nvPicPr>
          <p:cNvPr id="115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9060" y="4141915"/>
            <a:ext cx="791944" cy="29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2" descr="http://www.livingbridge.com/wp-content/uploads/2012/12/hero_1317723621_reed-mckaylarge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834" y="4808227"/>
            <a:ext cx="1166395" cy="6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/>
          <p:cNvGrpSpPr/>
          <p:nvPr/>
        </p:nvGrpSpPr>
        <p:grpSpPr>
          <a:xfrm>
            <a:off x="2807835" y="3483579"/>
            <a:ext cx="2039345" cy="2808495"/>
            <a:chOff x="7191630" y="491358"/>
            <a:chExt cx="2039345" cy="2808495"/>
          </a:xfrm>
        </p:grpSpPr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Education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Sale of the International School of Europe by HIG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vendor assistance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Aug 2016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7651" y="5059192"/>
            <a:ext cx="1200150" cy="486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9238" y="4109349"/>
            <a:ext cx="1111217" cy="49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595847" y="3485374"/>
            <a:ext cx="2032000" cy="2801798"/>
            <a:chOff x="633584" y="502756"/>
            <a:chExt cx="2032000" cy="2801798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</a:rPr>
                <a:t>Entertainment</a:t>
              </a:r>
              <a:endParaRPr lang="en-US" sz="110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Alberts Music by   BMG Rights Management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>
                  <a:solidFill>
                    <a:srgbClr val="646464"/>
                  </a:solidFill>
                </a:rPr>
                <a:t>Aug 2016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129" name="Picture 5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579" y="4263664"/>
            <a:ext cx="948903" cy="2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2" descr="http://albertmusic.com/-/img/logo.pn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135" y="5029328"/>
            <a:ext cx="779789" cy="37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/>
          <p:cNvGrpSpPr/>
          <p:nvPr/>
        </p:nvGrpSpPr>
        <p:grpSpPr>
          <a:xfrm>
            <a:off x="7203644" y="3475098"/>
            <a:ext cx="2032000" cy="2801798"/>
            <a:chOff x="5092154" y="3429347"/>
            <a:chExt cx="2032000" cy="2801798"/>
          </a:xfrm>
        </p:grpSpPr>
        <p:grpSp>
          <p:nvGrpSpPr>
            <p:cNvPr id="132" name="Group 131"/>
            <p:cNvGrpSpPr/>
            <p:nvPr/>
          </p:nvGrpSpPr>
          <p:grpSpPr>
            <a:xfrm>
              <a:off x="5092154" y="3429347"/>
              <a:ext cx="2032000" cy="2801798"/>
              <a:chOff x="633584" y="502756"/>
              <a:chExt cx="2032000" cy="2801798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36" name="TextBox 135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Technology</a:t>
                </a:r>
                <a:endParaRPr lang="en-US" sz="1100" b="1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Acquisition of Xovis by EMERAM Capital Partners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buy side financial &amp; tax due diligence services </a:t>
                </a: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Aug 2016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3" name="Picture 20" descr="https://upload.wikimedia.org/wikipedia/commons/4/47/Emeram_Logo.jpg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6969" y="4103703"/>
              <a:ext cx="1370541" cy="359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2" descr="http://www.theairportshow.com/Portal/Content/Generated/Thumbnails/e41b0c22_dc1x931wffffff.jpg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7868" y="4924425"/>
              <a:ext cx="908745" cy="607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596900" y="534945"/>
            <a:ext cx="2032000" cy="2801798"/>
            <a:chOff x="633584" y="502756"/>
            <a:chExt cx="2032000" cy="2801798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Industrials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Karl Höll by Alltub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and tax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>
                  <a:solidFill>
                    <a:srgbClr val="646464"/>
                  </a:solidFill>
                </a:rPr>
                <a:t>Sep 2016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67" name="Picture 2" descr="Image result for Karl Höll"/>
          <p:cNvPicPr>
            <a:picLocks noChangeAspect="1" noChangeArrowheads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65" t="11960" r="29873" b="12513"/>
          <a:stretch/>
        </p:blipFill>
        <p:spPr bwMode="auto">
          <a:xfrm>
            <a:off x="1174715" y="1884109"/>
            <a:ext cx="903241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60464" y="1445918"/>
            <a:ext cx="1025155" cy="2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 descr="logo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276" y="1170030"/>
            <a:ext cx="847725" cy="2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788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2832030" y="539675"/>
            <a:ext cx="2039345" cy="2808495"/>
            <a:chOff x="7191630" y="491358"/>
            <a:chExt cx="2039345" cy="280849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Insurance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Mandema &amp; Partners by Van Lanschot Chabot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&amp; tax due diligence services 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Aug 2016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93" name="Picture 24" descr="https://www.vanlanschotchabot.nl/wp-content/themes/vanlanschotchabot/library/images/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8213" y="1130476"/>
            <a:ext cx="1474911" cy="4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6" descr="https://www.mandema.nl/public/images/logo.g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3093" y="2274901"/>
            <a:ext cx="1845152" cy="1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/>
          <p:cNvGrpSpPr/>
          <p:nvPr/>
        </p:nvGrpSpPr>
        <p:grpSpPr>
          <a:xfrm>
            <a:off x="598695" y="528430"/>
            <a:ext cx="2039345" cy="2808495"/>
            <a:chOff x="7319071" y="492748"/>
            <a:chExt cx="2039345" cy="2808495"/>
          </a:xfrm>
        </p:grpSpPr>
        <p:grpSp>
          <p:nvGrpSpPr>
            <p:cNvPr id="60" name="Group 59"/>
            <p:cNvGrpSpPr/>
            <p:nvPr/>
          </p:nvGrpSpPr>
          <p:grpSpPr>
            <a:xfrm>
              <a:off x="7319071" y="492748"/>
              <a:ext cx="2039345" cy="2808495"/>
              <a:chOff x="7191630" y="491358"/>
              <a:chExt cx="2039345" cy="2808495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630" y="491358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7198975" y="493153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Consumer products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198975" y="98043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Sale of MyOptique Group to </a:t>
                </a:r>
                <a:r>
                  <a:rPr lang="en-GB" sz="900" dirty="0" err="1">
                    <a:solidFill>
                      <a:srgbClr val="646464"/>
                    </a:solidFill>
                  </a:rPr>
                  <a:t>Essilor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assistance services</a:t>
                </a: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 2016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 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61" name="Picture 6" descr="MyOptique Group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251" y="1236402"/>
              <a:ext cx="1863946" cy="23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8" descr="http://www.essilor.co.uk/bundles/essilorsite/images/logo.jpg?1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7390" y="1977294"/>
              <a:ext cx="629667" cy="461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5022184" y="541470"/>
            <a:ext cx="2032000" cy="2801798"/>
            <a:chOff x="633584" y="502756"/>
            <a:chExt cx="2032000" cy="2801798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</a:rPr>
                <a:t>Healthcare</a:t>
              </a:r>
              <a:endParaRPr lang="en-US" sz="110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Acorn Care and Education by NFA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and tax due diligence services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Aug 2016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4200" y="1293149"/>
            <a:ext cx="713549" cy="32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4" descr="Acorn Care and Education Group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836" y="2153548"/>
            <a:ext cx="1010276" cy="3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07"/>
          <p:cNvGrpSpPr/>
          <p:nvPr/>
        </p:nvGrpSpPr>
        <p:grpSpPr>
          <a:xfrm>
            <a:off x="7198164" y="3484702"/>
            <a:ext cx="2032000" cy="2801798"/>
            <a:chOff x="2917129" y="494231"/>
            <a:chExt cx="2032000" cy="2801798"/>
          </a:xfrm>
        </p:grpSpPr>
        <p:grpSp>
          <p:nvGrpSpPr>
            <p:cNvPr id="109" name="Group 108"/>
            <p:cNvGrpSpPr/>
            <p:nvPr/>
          </p:nvGrpSpPr>
          <p:grpSpPr>
            <a:xfrm>
              <a:off x="2917129" y="494231"/>
              <a:ext cx="2032000" cy="2801798"/>
              <a:chOff x="2917129" y="494231"/>
              <a:chExt cx="2032000" cy="2801798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2917129" y="494231"/>
                <a:ext cx="2032000" cy="2801798"/>
                <a:chOff x="633584" y="502756"/>
                <a:chExt cx="2032000" cy="2801798"/>
              </a:xfrm>
            </p:grpSpPr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584" y="503067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116" name="TextBox 115"/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</a:rPr>
                    <a:t>financial Services</a:t>
                  </a:r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633584" y="985133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900" dirty="0">
                      <a:solidFill>
                        <a:srgbClr val="646464"/>
                      </a:solidFill>
                      <a:latin typeface="Arial"/>
                    </a:rPr>
                    <a:t>Sale by </a:t>
                  </a:r>
                  <a:r>
                    <a:rPr lang="en-US" sz="900" dirty="0">
                      <a:solidFill>
                        <a:srgbClr val="646464"/>
                      </a:solidFill>
                    </a:rPr>
                    <a:t>NL financial Investments / Kingdom of The Netherlands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900" dirty="0">
                      <a:solidFill>
                        <a:srgbClr val="646464"/>
                      </a:solidFill>
                      <a:latin typeface="Arial"/>
                    </a:rPr>
                    <a:t>of Propertize BV to a Consortium of Lone Star and JP Morgan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acted as the sole sell side financial advisor</a:t>
                  </a: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Jun 2016</a:t>
                  </a:r>
                </a:p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112" name="Picture 8" descr="#"/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5059" y="2280341"/>
                <a:ext cx="1311173" cy="361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2" descr="http://images0.tcdn.nl/incoming/article22470427.ece/BINARY/q/Propertize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959" y="1046125"/>
                <a:ext cx="651109" cy="404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4" descr="http://www.lonestarfunds.com/images/common/lsf-logo.png"/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6434" y="2183011"/>
                <a:ext cx="1163438" cy="133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0" name="Picture 109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62" y="1092438"/>
              <a:ext cx="844968" cy="32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9" name="Group 118"/>
          <p:cNvGrpSpPr/>
          <p:nvPr/>
        </p:nvGrpSpPr>
        <p:grpSpPr>
          <a:xfrm>
            <a:off x="2767924" y="3498003"/>
            <a:ext cx="2032000" cy="2801798"/>
            <a:chOff x="2852167" y="501003"/>
            <a:chExt cx="2032000" cy="2801798"/>
          </a:xfrm>
        </p:grpSpPr>
        <p:grpSp>
          <p:nvGrpSpPr>
            <p:cNvPr id="122" name="Group 121"/>
            <p:cNvGrpSpPr/>
            <p:nvPr/>
          </p:nvGrpSpPr>
          <p:grpSpPr>
            <a:xfrm>
              <a:off x="2852167" y="501003"/>
              <a:ext cx="2032000" cy="2801798"/>
              <a:chOff x="633584" y="502756"/>
              <a:chExt cx="2032000" cy="2801798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7" name="TextBox 126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Consumer products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Sale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Zmarta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Group by HIG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2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Due Diligence (financial and tax) and Pricing Advisory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2016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3" name="Picture 4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802" y="1088694"/>
              <a:ext cx="814388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5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8276" y="1857633"/>
              <a:ext cx="822551" cy="35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9" name="Group 128"/>
          <p:cNvGrpSpPr/>
          <p:nvPr/>
        </p:nvGrpSpPr>
        <p:grpSpPr>
          <a:xfrm>
            <a:off x="588433" y="3494405"/>
            <a:ext cx="2032000" cy="2801798"/>
            <a:chOff x="633584" y="502756"/>
            <a:chExt cx="2032000" cy="2801798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Industrials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  <a:latin typeface="Arial"/>
                </a:rPr>
                <a:t>First Reserve’s acquisition of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2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buy side financial and Tax due diligence services, and Pricing Advisory services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Jul 2016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133" name="Picture 2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662" y="4826330"/>
            <a:ext cx="14478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8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902" y="4090737"/>
            <a:ext cx="1208087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5" name="Group 134"/>
          <p:cNvGrpSpPr/>
          <p:nvPr/>
        </p:nvGrpSpPr>
        <p:grpSpPr>
          <a:xfrm>
            <a:off x="5011451" y="3498314"/>
            <a:ext cx="2024655" cy="2811323"/>
            <a:chOff x="583391" y="477294"/>
            <a:chExt cx="1875692" cy="2811323"/>
          </a:xfrm>
        </p:grpSpPr>
        <p:grpSp>
          <p:nvGrpSpPr>
            <p:cNvPr id="136" name="Group 135"/>
            <p:cNvGrpSpPr/>
            <p:nvPr/>
          </p:nvGrpSpPr>
          <p:grpSpPr>
            <a:xfrm>
              <a:off x="583391" y="477294"/>
              <a:ext cx="1875692" cy="2811323"/>
              <a:chOff x="2555776" y="476672"/>
              <a:chExt cx="1875692" cy="2811323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555776" y="476672"/>
                <a:ext cx="1875692" cy="2811323"/>
                <a:chOff x="2862537" y="488469"/>
                <a:chExt cx="2032000" cy="2811323"/>
              </a:xfrm>
            </p:grpSpPr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2537" y="488780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141" name="TextBox 140"/>
                <p:cNvSpPr txBox="1"/>
                <p:nvPr/>
              </p:nvSpPr>
              <p:spPr>
                <a:xfrm>
                  <a:off x="2862537" y="488469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Consumer: </a:t>
                  </a:r>
                  <a:b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</a:b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Food &amp; Drinks</a:t>
                  </a: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>
                <a:xfrm>
                  <a:off x="2862537" y="980371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ea typeface="ＭＳ Ｐゴシック" charset="0"/>
                  </a:endParaRPr>
                </a:p>
                <a:p>
                  <a:pPr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ea typeface="ＭＳ Ｐゴシック" charset="0"/>
                  </a:endParaRP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ea typeface="ＭＳ Ｐゴシック" charset="0"/>
                  </a:endParaRP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  <a:ea typeface="ＭＳ Ｐゴシック" charset="0"/>
                    </a:rPr>
                    <a:t>Acquisition of Royal </a:t>
                  </a:r>
                  <a:r>
                    <a:rPr lang="en-US" sz="900" dirty="0" err="1">
                      <a:solidFill>
                        <a:srgbClr val="646464"/>
                      </a:solidFill>
                      <a:ea typeface="ＭＳ Ｐゴシック" charset="0"/>
                    </a:rPr>
                    <a:t>Buisman</a:t>
                  </a:r>
                  <a:r>
                    <a:rPr lang="en-US" sz="900" dirty="0">
                      <a:solidFill>
                        <a:srgbClr val="646464"/>
                      </a:solidFill>
                      <a:ea typeface="ＭＳ Ｐゴシック" charset="0"/>
                    </a:rPr>
                    <a:t> by </a:t>
                  </a:r>
                  <a:r>
                    <a:rPr lang="en-US" sz="900" dirty="0" err="1">
                      <a:solidFill>
                        <a:srgbClr val="646464"/>
                      </a:solidFill>
                      <a:ea typeface="ＭＳ Ｐゴシック" charset="0"/>
                    </a:rPr>
                    <a:t>Bencis</a:t>
                  </a:r>
                  <a:r>
                    <a:rPr lang="en-US" sz="900" dirty="0">
                      <a:solidFill>
                        <a:srgbClr val="646464"/>
                      </a:solidFill>
                      <a:ea typeface="ＭＳ Ｐゴシック" charset="0"/>
                    </a:rPr>
                    <a:t> Capital Partners</a:t>
                  </a: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ea typeface="ＭＳ Ｐゴシック" charset="0"/>
                  </a:endParaRP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ea typeface="ＭＳ Ｐゴシック" charset="0"/>
                  </a:endParaRP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ea typeface="ＭＳ Ｐゴシック" charset="0"/>
                  </a:endParaRP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 and tax due diligence services</a:t>
                  </a: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ea typeface="ＭＳ Ｐゴシック" charset="0"/>
                  </a:endParaRPr>
                </a:p>
                <a:p>
                  <a:pPr algn="ctr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>
                      <a:solidFill>
                        <a:srgbClr val="646464"/>
                      </a:solidFill>
                      <a:ea typeface="ＭＳ Ｐゴシック" charset="0"/>
                    </a:rPr>
                    <a:t>June 2016</a:t>
                  </a:r>
                  <a:endParaRPr lang="en-US" sz="900" dirty="0">
                    <a:solidFill>
                      <a:srgbClr val="646464"/>
                    </a:solidFill>
                    <a:ea typeface="ＭＳ Ｐゴシック" charset="0"/>
                  </a:endParaRPr>
                </a:p>
                <a:p>
                  <a:pPr marL="182563" indent="-182563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1000" dirty="0">
                    <a:solidFill>
                      <a:srgbClr val="646464"/>
                    </a:solidFill>
                    <a:ea typeface="ＭＳ Ｐゴシック" charset="0"/>
                  </a:endParaRPr>
                </a:p>
              </p:txBody>
            </p:sp>
          </p:grpSp>
          <p:pic>
            <p:nvPicPr>
              <p:cNvPr id="139" name="Picture 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7483" y="1052736"/>
                <a:ext cx="1512277" cy="419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37" name="Picture 2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958" y="1772816"/>
              <a:ext cx="1020754" cy="67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7198164" y="542618"/>
            <a:ext cx="2032000" cy="2801798"/>
            <a:chOff x="633584" y="502756"/>
            <a:chExt cx="2032000" cy="2801798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584" y="503067"/>
              <a:ext cx="2032000" cy="2796274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633584" y="985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Lloyds Development Capital provided acquisition and development capital to support the MBO of ByBox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due diligence services</a:t>
              </a: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Aug 2016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33584" y="50275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</a:rPr>
                <a:t>Technology</a:t>
              </a:r>
              <a:endParaRPr lang="en-US" sz="110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9548" y="1224581"/>
            <a:ext cx="1049522" cy="27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16" descr="http://2.bp.blogspot.com/-bAux5e5cPpI/TnssZeM5JmI/AAAAAAAAAcg/XlqcbsFOTI8/s1600/bybox_logo.png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9215" y="2262720"/>
            <a:ext cx="1099855" cy="2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07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2739760" y="3488502"/>
            <a:ext cx="2039345" cy="2808495"/>
            <a:chOff x="7191630" y="491358"/>
            <a:chExt cx="2039345" cy="2808495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Tour Operator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Civil Aviation Authority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conducted a financial assessment review for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licensing decision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Mar 2016</a:t>
              </a:r>
            </a:p>
          </p:txBody>
        </p:sp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614" y="1094133"/>
              <a:ext cx="433485" cy="433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286" y="1956724"/>
              <a:ext cx="928688" cy="347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6" name="Group 95"/>
          <p:cNvGrpSpPr/>
          <p:nvPr/>
        </p:nvGrpSpPr>
        <p:grpSpPr>
          <a:xfrm>
            <a:off x="596900" y="3475467"/>
            <a:ext cx="2032000" cy="2801798"/>
            <a:chOff x="683451" y="478440"/>
            <a:chExt cx="2032000" cy="2801798"/>
          </a:xfrm>
        </p:grpSpPr>
        <p:grpSp>
          <p:nvGrpSpPr>
            <p:cNvPr id="97" name="Group 96"/>
            <p:cNvGrpSpPr/>
            <p:nvPr/>
          </p:nvGrpSpPr>
          <p:grpSpPr>
            <a:xfrm>
              <a:off x="683451" y="478440"/>
              <a:ext cx="2032000" cy="2801798"/>
              <a:chOff x="633584" y="502756"/>
              <a:chExt cx="2032000" cy="2801798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09" name="TextBox 108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Telecommunication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Telio</a:t>
                </a:r>
                <a:r>
                  <a:rPr lang="en-GB" sz="900" dirty="0">
                    <a:solidFill>
                      <a:srgbClr val="646464"/>
                    </a:solidFill>
                  </a:rPr>
                  <a:t> Group by Deutsche Beteiligungs AG 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2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Apr 2016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639763" lvl="1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8" name="Picture 2" descr="Firmenlogo der Deutschen Beteiligungs A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377" y="1079982"/>
              <a:ext cx="754421" cy="39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4" descr="Telio Logo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413" y="1908333"/>
              <a:ext cx="716073" cy="35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589719" y="535193"/>
            <a:ext cx="2032000" cy="2801798"/>
            <a:chOff x="2895311" y="483964"/>
            <a:chExt cx="2032000" cy="2801798"/>
          </a:xfrm>
        </p:grpSpPr>
        <p:grpSp>
          <p:nvGrpSpPr>
            <p:cNvPr id="90" name="Group 89"/>
            <p:cNvGrpSpPr/>
            <p:nvPr/>
          </p:nvGrpSpPr>
          <p:grpSpPr>
            <a:xfrm>
              <a:off x="2895311" y="483964"/>
              <a:ext cx="2032000" cy="2801798"/>
              <a:chOff x="633584" y="502756"/>
              <a:chExt cx="2032000" cy="2801798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Business Services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Chartco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by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Equistone</a:t>
                </a:r>
                <a:endParaRPr lang="en-US" sz="12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buy side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Jun 2016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641" y="1873859"/>
              <a:ext cx="1440180" cy="354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430" y="1181461"/>
              <a:ext cx="971550" cy="32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" name="Group 67"/>
          <p:cNvGrpSpPr/>
          <p:nvPr/>
        </p:nvGrpSpPr>
        <p:grpSpPr>
          <a:xfrm>
            <a:off x="2760455" y="532726"/>
            <a:ext cx="2039345" cy="2808495"/>
            <a:chOff x="5107813" y="459496"/>
            <a:chExt cx="2039345" cy="2808495"/>
          </a:xfrm>
        </p:grpSpPr>
        <p:grpSp>
          <p:nvGrpSpPr>
            <p:cNvPr id="69" name="Group 68"/>
            <p:cNvGrpSpPr/>
            <p:nvPr/>
          </p:nvGrpSpPr>
          <p:grpSpPr>
            <a:xfrm>
              <a:off x="5107813" y="459496"/>
              <a:ext cx="2039345" cy="2808495"/>
              <a:chOff x="7191630" y="491358"/>
              <a:chExt cx="2039345" cy="2808495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630" y="491358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7198975" y="493153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Restaurants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198975" y="98043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New World Trading Company by LDC to Graphite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sell side financial and tax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Jun 2016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706" y="1082160"/>
              <a:ext cx="1049522" cy="27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2" descr="https://az767952.vo.msecnd.net/images/new-world-trading-co/NWTC_logo_2-02.jp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654" y="1966873"/>
              <a:ext cx="584315" cy="584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4937843" y="543078"/>
            <a:ext cx="2035902" cy="2811323"/>
            <a:chOff x="2555776" y="476672"/>
            <a:chExt cx="1875692" cy="2811323"/>
          </a:xfrm>
        </p:grpSpPr>
        <p:grpSp>
          <p:nvGrpSpPr>
            <p:cNvPr id="107" name="Group 106"/>
            <p:cNvGrpSpPr/>
            <p:nvPr/>
          </p:nvGrpSpPr>
          <p:grpSpPr>
            <a:xfrm>
              <a:off x="2555776" y="476672"/>
              <a:ext cx="1875692" cy="2811323"/>
              <a:chOff x="2862537" y="488469"/>
              <a:chExt cx="2032000" cy="2811323"/>
            </a:xfrm>
          </p:grpSpPr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62537" y="488780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3" name="TextBox 122"/>
              <p:cNvSpPr txBox="1"/>
              <p:nvPr/>
            </p:nvSpPr>
            <p:spPr>
              <a:xfrm>
                <a:off x="2862537" y="488469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Consumer: </a:t>
                </a:r>
                <a:b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en-GB" sz="1100" b="1" dirty="0">
                    <a:solidFill>
                      <a:schemeClr val="bg1"/>
                    </a:solidFill>
                    <a:latin typeface="Arial" charset="0"/>
                  </a:rPr>
                  <a:t>Food &amp; Drinks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862537" y="980371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ea typeface="ＭＳ Ｐゴシック" charset="0"/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  <a:ea typeface="ＭＳ Ｐゴシック" charset="0"/>
                  </a:rPr>
                  <a:t>Prinsen</a:t>
                </a:r>
                <a:r>
                  <a:rPr lang="en-US" sz="900" dirty="0">
                    <a:solidFill>
                      <a:srgbClr val="646464"/>
                    </a:solidFill>
                    <a:ea typeface="ＭＳ Ｐゴシック" charset="0"/>
                  </a:rPr>
                  <a:t> by </a:t>
                </a:r>
                <a:r>
                  <a:rPr lang="en-US" sz="900" dirty="0" err="1">
                    <a:solidFill>
                      <a:srgbClr val="646464"/>
                    </a:solidFill>
                    <a:ea typeface="ＭＳ Ｐゴシック" charset="0"/>
                  </a:rPr>
                  <a:t>Bencis</a:t>
                </a:r>
                <a:r>
                  <a:rPr lang="en-US" sz="900" dirty="0">
                    <a:solidFill>
                      <a:srgbClr val="646464"/>
                    </a:solidFill>
                    <a:ea typeface="ＭＳ Ｐゴシック" charset="0"/>
                  </a:rPr>
                  <a:t> Capital Partners</a:t>
                </a: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ea typeface="ＭＳ Ｐゴシック" charset="0"/>
                  </a:rPr>
                  <a:t>June 2016</a:t>
                </a:r>
                <a:endParaRPr lang="en-US" sz="900" dirty="0">
                  <a:solidFill>
                    <a:srgbClr val="646464"/>
                  </a:solidFill>
                  <a:ea typeface="ＭＳ Ｐゴシック" charset="0"/>
                </a:endParaRPr>
              </a:p>
              <a:p>
                <a:pPr marL="182563" indent="-182563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ea typeface="ＭＳ Ｐゴシック" charset="0"/>
                </a:endParaRPr>
              </a:p>
            </p:txBody>
          </p:sp>
        </p:grpSp>
        <p:pic>
          <p:nvPicPr>
            <p:cNvPr id="108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483" y="1052736"/>
              <a:ext cx="1512277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595" y="1785270"/>
              <a:ext cx="557317" cy="635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2" name="Group 131"/>
          <p:cNvGrpSpPr/>
          <p:nvPr/>
        </p:nvGrpSpPr>
        <p:grpSpPr>
          <a:xfrm>
            <a:off x="4917094" y="3491007"/>
            <a:ext cx="2032000" cy="2801798"/>
            <a:chOff x="5107171" y="483653"/>
            <a:chExt cx="2032000" cy="2801798"/>
          </a:xfrm>
        </p:grpSpPr>
        <p:grpSp>
          <p:nvGrpSpPr>
            <p:cNvPr id="133" name="Group 132"/>
            <p:cNvGrpSpPr/>
            <p:nvPr/>
          </p:nvGrpSpPr>
          <p:grpSpPr>
            <a:xfrm>
              <a:off x="5107171" y="483653"/>
              <a:ext cx="2032000" cy="2801798"/>
              <a:chOff x="2895311" y="489177"/>
              <a:chExt cx="2032000" cy="2801798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2895311" y="489177"/>
                <a:ext cx="2032000" cy="2801798"/>
                <a:chOff x="633584" y="502756"/>
                <a:chExt cx="2032000" cy="2801798"/>
              </a:xfrm>
            </p:grpSpPr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584" y="503067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138" name="TextBox 137"/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1100" b="1" dirty="0">
                      <a:solidFill>
                        <a:schemeClr val="bg1"/>
                      </a:solidFill>
                    </a:rPr>
                    <a:t>Business Services</a:t>
                  </a: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633584" y="985133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900" dirty="0">
                      <a:solidFill>
                        <a:srgbClr val="646464"/>
                      </a:solidFill>
                      <a:latin typeface="Arial"/>
                    </a:rPr>
                    <a:t>Refinancing of </a:t>
                  </a:r>
                  <a:r>
                    <a:rPr lang="en-GB" sz="900" dirty="0" err="1">
                      <a:solidFill>
                        <a:srgbClr val="646464"/>
                      </a:solidFill>
                      <a:latin typeface="Arial"/>
                    </a:rPr>
                    <a:t>Xafinity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2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 due diligence services</a:t>
                  </a: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>
                      <a:solidFill>
                        <a:srgbClr val="646464"/>
                      </a:solidFill>
                      <a:latin typeface="Arial"/>
                    </a:rPr>
                    <a:t>Mar 2016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136" name="Picture 6"/>
              <p:cNvPicPr>
                <a:picLocks noChangeAspect="1" noChangeArrowheads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7753" y="1795272"/>
                <a:ext cx="1089454" cy="435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4" name="Picture 11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444" y="1097566"/>
              <a:ext cx="650789" cy="337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Group 139"/>
          <p:cNvGrpSpPr/>
          <p:nvPr/>
        </p:nvGrpSpPr>
        <p:grpSpPr>
          <a:xfrm>
            <a:off x="7085853" y="535127"/>
            <a:ext cx="2032000" cy="2801798"/>
            <a:chOff x="2895311" y="483964"/>
            <a:chExt cx="2032000" cy="2801798"/>
          </a:xfrm>
        </p:grpSpPr>
        <p:grpSp>
          <p:nvGrpSpPr>
            <p:cNvPr id="141" name="Group 140"/>
            <p:cNvGrpSpPr/>
            <p:nvPr/>
          </p:nvGrpSpPr>
          <p:grpSpPr>
            <a:xfrm>
              <a:off x="2895311" y="483964"/>
              <a:ext cx="2032000" cy="2801798"/>
              <a:chOff x="633584" y="502756"/>
              <a:chExt cx="2032000" cy="2801798"/>
            </a:xfrm>
          </p:grpSpPr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45" name="TextBox 144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Health and Leisure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Bodytech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by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L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Catterton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2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Mar 2016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42" name="Picture 7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9333" y="1944143"/>
              <a:ext cx="1701478" cy="33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" name="Picture 8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097" y="1072260"/>
              <a:ext cx="1192427" cy="339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7077982" y="3525362"/>
            <a:ext cx="2039345" cy="2808495"/>
            <a:chOff x="683450" y="482169"/>
            <a:chExt cx="2039345" cy="2808495"/>
          </a:xfrm>
        </p:grpSpPr>
        <p:grpSp>
          <p:nvGrpSpPr>
            <p:cNvPr id="61" name="Group 60"/>
            <p:cNvGrpSpPr/>
            <p:nvPr/>
          </p:nvGrpSpPr>
          <p:grpSpPr>
            <a:xfrm>
              <a:off x="683450" y="482169"/>
              <a:ext cx="2039345" cy="2808495"/>
              <a:chOff x="7191630" y="491358"/>
              <a:chExt cx="2039345" cy="2808495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1630" y="491358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7198975" y="493153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Education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198975" y="98043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br>
                  <a:rPr lang="en-US" sz="900" dirty="0">
                    <a:solidFill>
                      <a:srgbClr val="646464"/>
                    </a:solidFill>
                  </a:rPr>
                </a:br>
                <a:r>
                  <a:rPr lang="en-US" sz="900" dirty="0">
                    <a:solidFill>
                      <a:srgbClr val="646464"/>
                    </a:solidFill>
                  </a:rPr>
                  <a:t>Acquisition of GL Education by Levine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Leichtman</a:t>
                </a:r>
                <a:r>
                  <a:rPr lang="en-US" sz="900" dirty="0">
                    <a:solidFill>
                      <a:srgbClr val="646464"/>
                    </a:solidFill>
                  </a:rPr>
                  <a:t>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buy side financial, operational and tax due diligence services, as well as tax structuring advice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Jun 2016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910" y="1976988"/>
              <a:ext cx="1246823" cy="43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526" y="1046807"/>
              <a:ext cx="388811" cy="500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080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>
          <a:xfrm>
            <a:off x="9067800" y="6461125"/>
            <a:ext cx="457200" cy="365125"/>
          </a:xfrm>
        </p:spPr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590400" y="504000"/>
            <a:ext cx="2029001" cy="2793394"/>
          </a:xfrm>
          <a:prstGeom prst="rect">
            <a:avLst/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1200"/>
              </a:spcBef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GB" sz="4000" b="1" dirty="0">
                <a:latin typeface="+mj-lt"/>
                <a:cs typeface="Times New Roman" panose="02020603050405020304" pitchFamily="18" charset="0"/>
              </a:rPr>
              <a:t>2018</a:t>
            </a:r>
            <a:r>
              <a:rPr lang="en-GB" sz="2000" b="1" dirty="0">
                <a:latin typeface="+mj-lt"/>
                <a:cs typeface="Times New Roman" panose="02020603050405020304" pitchFamily="18" charset="0"/>
              </a:rPr>
              <a:t>  </a:t>
            </a:r>
            <a:r>
              <a:rPr lang="en-GB" sz="20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" name="Right Triangle 51"/>
          <p:cNvSpPr/>
          <p:nvPr/>
        </p:nvSpPr>
        <p:spPr>
          <a:xfrm flipH="1">
            <a:off x="1372616" y="1356664"/>
            <a:ext cx="1143213" cy="183594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12" descr="AM_Logo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255" y="2277577"/>
            <a:ext cx="967202" cy="85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25DB33-A585-418E-A180-40DDAAD352D3}"/>
              </a:ext>
            </a:extLst>
          </p:cNvPr>
          <p:cNvGrpSpPr/>
          <p:nvPr/>
        </p:nvGrpSpPr>
        <p:grpSpPr>
          <a:xfrm>
            <a:off x="2736000" y="504000"/>
            <a:ext cx="2066400" cy="2749169"/>
            <a:chOff x="2736000" y="504000"/>
            <a:chExt cx="2066400" cy="2749169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A36DAE9-C484-42A7-8A88-776F0FA66355}"/>
                </a:ext>
              </a:extLst>
            </p:cNvPr>
            <p:cNvGrpSpPr/>
            <p:nvPr/>
          </p:nvGrpSpPr>
          <p:grpSpPr>
            <a:xfrm>
              <a:off x="2736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242339D-2C5C-4E73-85C8-05E942684694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CBB5B818-653E-4BE9-A01F-7FBB1410CF41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86FBFC32-2E3A-4920-9668-85900FA6EF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67BD8B75-21C8-4B6A-BD15-1CA2F0E4200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Consumer Goods</a:t>
                    </a:r>
                  </a:p>
                </p:txBody>
              </p:sp>
            </p:grpSp>
            <p:sp>
              <p:nvSpPr>
                <p:cNvPr id="153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4115DC23-3A91-404F-8397-82FB4FD5DD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0B6FBA7-D7E1-4AE5-B70A-3D82A9AEE56B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Investment in Cross Rental Services by Lonsdale Capital Partners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Locked Box SPA review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Dec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56" name="Picture 2" descr="Lonsdale Capital Partners">
              <a:extLst>
                <a:ext uri="{FF2B5EF4-FFF2-40B4-BE49-F238E27FC236}">
                  <a16:creationId xmlns:a16="http://schemas.microsoft.com/office/drawing/2014/main" id="{F8BBD434-7EA4-4808-BB2E-F95C3D59A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657" y="1101477"/>
              <a:ext cx="1903691" cy="19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2" name="Picture 18" descr="https://crossrental.co.uk/app/uploads/2018/11/CRS_coolingheating_logo_rgb.png">
              <a:extLst>
                <a:ext uri="{FF2B5EF4-FFF2-40B4-BE49-F238E27FC236}">
                  <a16:creationId xmlns:a16="http://schemas.microsoft.com/office/drawing/2014/main" id="{668CB7E9-40AF-48BB-8E28-7347772A6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392" y="1823113"/>
              <a:ext cx="1739145" cy="50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400F8-B522-4904-B39E-95C782EB3E52}"/>
              </a:ext>
            </a:extLst>
          </p:cNvPr>
          <p:cNvGrpSpPr/>
          <p:nvPr/>
        </p:nvGrpSpPr>
        <p:grpSpPr>
          <a:xfrm>
            <a:off x="2736000" y="3528000"/>
            <a:ext cx="2066400" cy="2749169"/>
            <a:chOff x="2736000" y="3528000"/>
            <a:chExt cx="2066400" cy="2749169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2C57F9B-49D8-4AB4-8FB8-982A84FB7AA3}"/>
                </a:ext>
              </a:extLst>
            </p:cNvPr>
            <p:cNvGrpSpPr/>
            <p:nvPr/>
          </p:nvGrpSpPr>
          <p:grpSpPr>
            <a:xfrm>
              <a:off x="273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29D2716-6DCC-4AB8-9F44-869037D5797E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BB56251F-667A-4A57-A4B4-C9DA451557C1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DE266D0B-63FA-442E-9D9C-ACFC83C6F0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CEB70F3-FB2C-460D-ABEA-44E34D8DE1F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Education</a:t>
                    </a:r>
                  </a:p>
                </p:txBody>
              </p:sp>
            </p:grpSp>
            <p:sp>
              <p:nvSpPr>
                <p:cNvPr id="92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756EC481-B449-4670-9CC5-579C03E0FF2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29DB46-F33C-4B7A-B258-3120B560B805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Constructive Media by Sandbox &amp; Co.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and SPA support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Dec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4098" name="Picture 2" descr="Sandbox and Co">
              <a:extLst>
                <a:ext uri="{FF2B5EF4-FFF2-40B4-BE49-F238E27FC236}">
                  <a16:creationId xmlns:a16="http://schemas.microsoft.com/office/drawing/2014/main" id="{4BDE7A79-930B-4D8C-8881-C85174DC0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485" y="4105672"/>
              <a:ext cx="1195243" cy="42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Image result for constructive media logo">
              <a:extLst>
                <a:ext uri="{FF2B5EF4-FFF2-40B4-BE49-F238E27FC236}">
                  <a16:creationId xmlns:a16="http://schemas.microsoft.com/office/drawing/2014/main" id="{DE88D649-A205-4919-A978-D0285F426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209" y="5016877"/>
              <a:ext cx="1459509" cy="250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D2A052-5E7E-4CB8-A447-E3F85679F66C}"/>
              </a:ext>
            </a:extLst>
          </p:cNvPr>
          <p:cNvGrpSpPr/>
          <p:nvPr/>
        </p:nvGrpSpPr>
        <p:grpSpPr>
          <a:xfrm>
            <a:off x="7200000" y="3528000"/>
            <a:ext cx="2066400" cy="2749169"/>
            <a:chOff x="7001400" y="2943064"/>
            <a:chExt cx="2066400" cy="2749169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B6B146E-0748-41E1-8A02-0811053ECE29}"/>
                </a:ext>
              </a:extLst>
            </p:cNvPr>
            <p:cNvGrpSpPr/>
            <p:nvPr/>
          </p:nvGrpSpPr>
          <p:grpSpPr>
            <a:xfrm>
              <a:off x="7001400" y="2943064"/>
              <a:ext cx="2066400" cy="2749169"/>
              <a:chOff x="572315" y="504000"/>
              <a:chExt cx="2096455" cy="274916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10EB96B-6D54-460D-929C-D31CB9CAC09E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E1A22956-DF6D-4FC4-9743-64B56CC9631E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C647FFA4-4C63-46EF-A47B-FEDBCAD8F3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B94FA67D-95F1-46C1-897E-71CEF7B1FA63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11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AF7239A2-CFC8-46A7-BD66-BF5AA8E374A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E77F2AD-7716-4E38-BD41-38670A7EBA7D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Mangar</a:t>
                </a:r>
                <a:r>
                  <a:rPr lang="en-US" sz="900" dirty="0">
                    <a:solidFill>
                      <a:srgbClr val="646464"/>
                    </a:solidFill>
                  </a:rPr>
                  <a:t> Health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Winncare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Dec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4104" name="Picture 8" descr="Image result for winncare group logo">
              <a:extLst>
                <a:ext uri="{FF2B5EF4-FFF2-40B4-BE49-F238E27FC236}">
                  <a16:creationId xmlns:a16="http://schemas.microsoft.com/office/drawing/2014/main" id="{ACF25034-147B-4068-888B-E4C8F0C54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524" y="3546640"/>
              <a:ext cx="1641681" cy="55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Mangar">
              <a:extLst>
                <a:ext uri="{FF2B5EF4-FFF2-40B4-BE49-F238E27FC236}">
                  <a16:creationId xmlns:a16="http://schemas.microsoft.com/office/drawing/2014/main" id="{0D89F1D4-C51F-4B90-8B24-312BB65D9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924" y="4561580"/>
              <a:ext cx="1188880" cy="341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1CAB86-6F7B-4208-88C4-EF3A43ED1036}"/>
              </a:ext>
            </a:extLst>
          </p:cNvPr>
          <p:cNvGrpSpPr/>
          <p:nvPr/>
        </p:nvGrpSpPr>
        <p:grpSpPr>
          <a:xfrm>
            <a:off x="4968000" y="3528000"/>
            <a:ext cx="2066400" cy="2749169"/>
            <a:chOff x="4745456" y="2784832"/>
            <a:chExt cx="2066400" cy="2749169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B872E4F-AB40-40B6-9D2D-3DB2D3778115}"/>
                </a:ext>
              </a:extLst>
            </p:cNvPr>
            <p:cNvGrpSpPr/>
            <p:nvPr/>
          </p:nvGrpSpPr>
          <p:grpSpPr>
            <a:xfrm>
              <a:off x="4745456" y="2784832"/>
              <a:ext cx="2066400" cy="2749169"/>
              <a:chOff x="572315" y="504000"/>
              <a:chExt cx="2096455" cy="2749169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D9C345E-5E1C-42B4-B27C-AEE8AB645087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C92EA54D-A6DB-4A2B-B53F-4F0055AF7D81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405BD98F-1830-49FC-AA8D-DB5256BFB9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598FB991-A89A-440F-A7E8-DD84D381DEC5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Technology</a:t>
                    </a:r>
                  </a:p>
                </p:txBody>
              </p:sp>
            </p:grpSp>
            <p:sp>
              <p:nvSpPr>
                <p:cNvPr id="15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F16E2530-E7E2-4B71-BE90-481449481F8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DBCBC378-BD40-42F8-8080-80548F4416FF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Presto Engineering by New Alpha Asset Management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Dec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5" name="Picture 14" descr="Image result for presto engineering logo">
              <a:extLst>
                <a:ext uri="{FF2B5EF4-FFF2-40B4-BE49-F238E27FC236}">
                  <a16:creationId xmlns:a16="http://schemas.microsoft.com/office/drawing/2014/main" id="{689A6CA5-FD1C-4CD7-B924-2B6941AC3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6452" y="4562135"/>
              <a:ext cx="1500875" cy="31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mage result for new alpha asset management logo">
              <a:extLst>
                <a:ext uri="{FF2B5EF4-FFF2-40B4-BE49-F238E27FC236}">
                  <a16:creationId xmlns:a16="http://schemas.microsoft.com/office/drawing/2014/main" id="{AFDC4585-E037-4912-94D6-153534B21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492" y="3383459"/>
              <a:ext cx="726796" cy="726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7A2E11C-8780-4740-AF5E-F298DA694CA8}"/>
              </a:ext>
            </a:extLst>
          </p:cNvPr>
          <p:cNvGrpSpPr/>
          <p:nvPr/>
        </p:nvGrpSpPr>
        <p:grpSpPr>
          <a:xfrm>
            <a:off x="576000" y="3528000"/>
            <a:ext cx="2066400" cy="2749169"/>
            <a:chOff x="572315" y="504000"/>
            <a:chExt cx="2096455" cy="274916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2533CB5-5566-43AC-975C-DC720DF2E7D4}"/>
                </a:ext>
              </a:extLst>
            </p:cNvPr>
            <p:cNvGrpSpPr/>
            <p:nvPr/>
          </p:nvGrpSpPr>
          <p:grpSpPr>
            <a:xfrm>
              <a:off x="601200" y="504000"/>
              <a:ext cx="2067570" cy="2749169"/>
              <a:chOff x="7274499" y="396000"/>
              <a:chExt cx="2067570" cy="279658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9D14D6A-E051-4060-87B5-143DB7EA32EA}"/>
                  </a:ext>
                </a:extLst>
              </p:cNvPr>
              <p:cNvGrpSpPr/>
              <p:nvPr/>
            </p:nvGrpSpPr>
            <p:grpSpPr>
              <a:xfrm>
                <a:off x="7274499" y="396000"/>
                <a:ext cx="2067570" cy="2796585"/>
                <a:chOff x="598014" y="502756"/>
                <a:chExt cx="2067570" cy="2796585"/>
              </a:xfrm>
            </p:grpSpPr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CE4FA508-03F2-4E3E-AC6A-7E8F112D6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014" y="503067"/>
                  <a:ext cx="2028352" cy="2796274"/>
                </a:xfrm>
                <a:prstGeom prst="rect">
                  <a:avLst/>
                </a:prstGeom>
              </p:spPr>
            </p:pic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DC6DFAA-A854-4FA9-B6B8-28E10071CFB9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Leisure</a:t>
                  </a:r>
                </a:p>
              </p:txBody>
            </p:sp>
          </p:grpSp>
          <p:sp>
            <p:nvSpPr>
              <p:cNvPr id="167" name="AutoShape 2" descr="Image result for montagu private equity">
                <a:extLst>
                  <a:ext uri="{FF2B5EF4-FFF2-40B4-BE49-F238E27FC236}">
                    <a16:creationId xmlns:a16="http://schemas.microsoft.com/office/drawing/2014/main" id="{F53F5172-928A-4151-A551-3A6F98ABA0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5616" y="509161"/>
                <a:ext cx="309782" cy="16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2A47099-DEC2-4F60-8B8E-38AB4743B6D4}"/>
                </a:ext>
              </a:extLst>
            </p:cNvPr>
            <p:cNvSpPr txBox="1"/>
            <p:nvPr/>
          </p:nvSpPr>
          <p:spPr>
            <a:xfrm>
              <a:off x="572315" y="86315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Investment in Premiership Rugby by CVC Capital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support on the Financial Aspects of the Transaction Agreement</a:t>
              </a: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Dec 2018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4116" name="Picture 20" descr="Image result for premier rugby limited">
            <a:extLst>
              <a:ext uri="{FF2B5EF4-FFF2-40B4-BE49-F238E27FC236}">
                <a16:creationId xmlns:a16="http://schemas.microsoft.com/office/drawing/2014/main" id="{BE204F09-3F38-4425-BA7C-5A213BCF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69" y="4129576"/>
            <a:ext cx="14382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E8F88BA-488D-4552-A2CC-FBC54B420C9A}"/>
              </a:ext>
            </a:extLst>
          </p:cNvPr>
          <p:cNvGrpSpPr/>
          <p:nvPr/>
        </p:nvGrpSpPr>
        <p:grpSpPr>
          <a:xfrm>
            <a:off x="4968000" y="504306"/>
            <a:ext cx="2066400" cy="2749169"/>
            <a:chOff x="572315" y="504000"/>
            <a:chExt cx="2096455" cy="274916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AE052D6-A89F-468E-98F4-5ED7615C7CD0}"/>
                </a:ext>
              </a:extLst>
            </p:cNvPr>
            <p:cNvGrpSpPr/>
            <p:nvPr/>
          </p:nvGrpSpPr>
          <p:grpSpPr>
            <a:xfrm>
              <a:off x="601200" y="504000"/>
              <a:ext cx="2067570" cy="2749169"/>
              <a:chOff x="7274499" y="396000"/>
              <a:chExt cx="2067570" cy="279658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6BD7D97-74B4-42EF-A734-EA69481578DD}"/>
                  </a:ext>
                </a:extLst>
              </p:cNvPr>
              <p:cNvGrpSpPr/>
              <p:nvPr/>
            </p:nvGrpSpPr>
            <p:grpSpPr>
              <a:xfrm>
                <a:off x="7274499" y="396000"/>
                <a:ext cx="2067570" cy="2796585"/>
                <a:chOff x="598014" y="502756"/>
                <a:chExt cx="2067570" cy="2796585"/>
              </a:xfrm>
            </p:grpSpPr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4E4DFC8-C19F-459A-AE20-C4957C1F6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014" y="503067"/>
                  <a:ext cx="2028352" cy="2796274"/>
                </a:xfrm>
                <a:prstGeom prst="rect">
                  <a:avLst/>
                </a:prstGeom>
              </p:spPr>
            </p:pic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A9827C1-43B8-43DA-AAEC-12738CA15E50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Consumer Goods</a:t>
                  </a:r>
                </a:p>
              </p:txBody>
            </p:sp>
          </p:grpSp>
          <p:sp>
            <p:nvSpPr>
              <p:cNvPr id="66" name="AutoShape 2" descr="Image result for montagu private equity">
                <a:extLst>
                  <a:ext uri="{FF2B5EF4-FFF2-40B4-BE49-F238E27FC236}">
                    <a16:creationId xmlns:a16="http://schemas.microsoft.com/office/drawing/2014/main" id="{18EE56CD-383D-4CA2-8386-AA7BE2318A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5616" y="509161"/>
                <a:ext cx="309782" cy="16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F0B228B-ED45-4AE2-AB54-C28F55A49D7C}"/>
                </a:ext>
              </a:extLst>
            </p:cNvPr>
            <p:cNvSpPr txBox="1"/>
            <p:nvPr/>
          </p:nvSpPr>
          <p:spPr>
            <a:xfrm>
              <a:off x="572315" y="86315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Verescence</a:t>
              </a:r>
              <a:r>
                <a:rPr lang="en-US" sz="900" dirty="0">
                  <a:solidFill>
                    <a:srgbClr val="646464"/>
                  </a:solidFill>
                </a:rPr>
                <a:t> by Stirling Square Capital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operational due diligence services</a:t>
              </a: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Dec 2018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1028" name="Picture 4" descr="Image result for stirling square capital partners logo">
            <a:extLst>
              <a:ext uri="{FF2B5EF4-FFF2-40B4-BE49-F238E27FC236}">
                <a16:creationId xmlns:a16="http://schemas.microsoft.com/office/drawing/2014/main" id="{D8C4EA5E-254E-4E85-9285-71D98FD3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42" y="1078803"/>
            <a:ext cx="1820254" cy="37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CC168E-CF1A-4E49-A5F6-567B60BEB7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49877" y="1990341"/>
            <a:ext cx="1439110" cy="25141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E3487681-F872-4368-942F-B0FA9D5BCE84}"/>
              </a:ext>
            </a:extLst>
          </p:cNvPr>
          <p:cNvGrpSpPr/>
          <p:nvPr/>
        </p:nvGrpSpPr>
        <p:grpSpPr>
          <a:xfrm>
            <a:off x="7200000" y="504000"/>
            <a:ext cx="2066400" cy="2749169"/>
            <a:chOff x="574847" y="504000"/>
            <a:chExt cx="2066400" cy="274916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4555BC3-10DF-4C0A-BF40-83C6FB8D1E83}"/>
                </a:ext>
              </a:extLst>
            </p:cNvPr>
            <p:cNvGrpSpPr/>
            <p:nvPr/>
          </p:nvGrpSpPr>
          <p:grpSpPr>
            <a:xfrm>
              <a:off x="574847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1C52B9F-2568-4D63-97F7-106119C875B2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1FE45BB3-9324-45D9-B006-478A46D66387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1BA6AA41-CEB3-45EE-934A-1EF83C28E0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D72B506-DD99-4C06-91FA-22290ECECB3B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Automotive</a:t>
                    </a:r>
                  </a:p>
                </p:txBody>
              </p:sp>
            </p:grpSp>
            <p:sp>
              <p:nvSpPr>
                <p:cNvPr id="79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E6C68F33-6B4B-4E72-B362-99F821AEACE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9BD468C-814E-43CB-87D7-BF3C9247A880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Majority investment in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Rameder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 by FSN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Dec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74" name="Picture 10" descr="Image result for rameder group image">
              <a:extLst>
                <a:ext uri="{FF2B5EF4-FFF2-40B4-BE49-F238E27FC236}">
                  <a16:creationId xmlns:a16="http://schemas.microsoft.com/office/drawing/2014/main" id="{B0CB1DBF-D0D5-49E8-ADE4-378B4EB5A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199" y="2083631"/>
              <a:ext cx="834967" cy="500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6" descr="Image result for fsn capital logo">
              <a:extLst>
                <a:ext uri="{FF2B5EF4-FFF2-40B4-BE49-F238E27FC236}">
                  <a16:creationId xmlns:a16="http://schemas.microsoft.com/office/drawing/2014/main" id="{12440B81-0420-4529-BC8B-40D635C57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810" y="1091170"/>
              <a:ext cx="931743" cy="52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3567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2814528" y="3486513"/>
            <a:ext cx="2032000" cy="2801798"/>
            <a:chOff x="2891121" y="484403"/>
            <a:chExt cx="2032000" cy="2801798"/>
          </a:xfrm>
        </p:grpSpPr>
        <p:grpSp>
          <p:nvGrpSpPr>
            <p:cNvPr id="90" name="Group 89"/>
            <p:cNvGrpSpPr/>
            <p:nvPr/>
          </p:nvGrpSpPr>
          <p:grpSpPr>
            <a:xfrm>
              <a:off x="2891121" y="484403"/>
              <a:ext cx="2032000" cy="2801798"/>
              <a:chOff x="4160912" y="3140968"/>
              <a:chExt cx="2032000" cy="2801798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Business Services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SOS International by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CED Holdings BV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Jan 2016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2" name="Picture 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5939" y="1091185"/>
              <a:ext cx="669181" cy="38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575" y="1818287"/>
              <a:ext cx="1651907" cy="640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Group 113"/>
          <p:cNvGrpSpPr/>
          <p:nvPr/>
        </p:nvGrpSpPr>
        <p:grpSpPr>
          <a:xfrm>
            <a:off x="7255360" y="539868"/>
            <a:ext cx="2032000" cy="2801798"/>
            <a:chOff x="2877505" y="486591"/>
            <a:chExt cx="2032000" cy="2801798"/>
          </a:xfrm>
        </p:grpSpPr>
        <p:grpSp>
          <p:nvGrpSpPr>
            <p:cNvPr id="115" name="Group 114"/>
            <p:cNvGrpSpPr/>
            <p:nvPr/>
          </p:nvGrpSpPr>
          <p:grpSpPr>
            <a:xfrm>
              <a:off x="2877505" y="486591"/>
              <a:ext cx="2032000" cy="2801798"/>
              <a:chOff x="633584" y="502756"/>
              <a:chExt cx="2032000" cy="2801798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0" name="TextBox 119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Business Services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Sale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Kinapse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by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Synova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Capital to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HgCapital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2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Due Diligence (financial and tax) services</a:t>
                </a: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Jan 2016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6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3275" y="1129617"/>
              <a:ext cx="1039125" cy="241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7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0141" y="1914318"/>
              <a:ext cx="1221252" cy="400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373" y="1165610"/>
              <a:ext cx="816704" cy="23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" name="Group 121"/>
          <p:cNvGrpSpPr/>
          <p:nvPr/>
        </p:nvGrpSpPr>
        <p:grpSpPr>
          <a:xfrm>
            <a:off x="561207" y="3479190"/>
            <a:ext cx="2061835" cy="2806359"/>
            <a:chOff x="7244819" y="486463"/>
            <a:chExt cx="2061835" cy="2806359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4654" y="496548"/>
              <a:ext cx="2032000" cy="2796274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7244819" y="94861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5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Ram Records by   BMG Rights Management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Jan 2016</a:t>
              </a:r>
            </a:p>
            <a:p>
              <a:pPr marL="182563" indent="-182563" algn="ctr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264644" y="48646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Entertainment</a:t>
              </a:r>
            </a:p>
          </p:txBody>
        </p:sp>
        <p:pic>
          <p:nvPicPr>
            <p:cNvPr id="126" name="Picture 4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895" y="1955497"/>
              <a:ext cx="1152567" cy="351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7" name="Picture 5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6192" y="1162542"/>
              <a:ext cx="948903" cy="276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8" name="Group 127"/>
          <p:cNvGrpSpPr/>
          <p:nvPr/>
        </p:nvGrpSpPr>
        <p:grpSpPr>
          <a:xfrm>
            <a:off x="2817892" y="536456"/>
            <a:ext cx="2032000" cy="2801798"/>
            <a:chOff x="2889066" y="3408035"/>
            <a:chExt cx="2032000" cy="2801798"/>
          </a:xfrm>
        </p:grpSpPr>
        <p:grpSp>
          <p:nvGrpSpPr>
            <p:cNvPr id="129" name="Group 128"/>
            <p:cNvGrpSpPr/>
            <p:nvPr/>
          </p:nvGrpSpPr>
          <p:grpSpPr>
            <a:xfrm>
              <a:off x="2889066" y="3408035"/>
              <a:ext cx="2032000" cy="2801798"/>
              <a:chOff x="633584" y="502756"/>
              <a:chExt cx="2032000" cy="2801798"/>
            </a:xfrm>
          </p:grpSpPr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39" name="TextBox 138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Leisure</a:t>
                </a: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Otravo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Holdings B.V. by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Waterland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Private Equity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2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Feb 2016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6" name="Picture 2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371" y="4014817"/>
              <a:ext cx="981263" cy="356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3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987" y="4830930"/>
              <a:ext cx="720035" cy="514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5028878" y="536456"/>
            <a:ext cx="2032000" cy="2801798"/>
            <a:chOff x="7306602" y="488866"/>
            <a:chExt cx="2032000" cy="2801798"/>
          </a:xfrm>
        </p:grpSpPr>
        <p:grpSp>
          <p:nvGrpSpPr>
            <p:cNvPr id="41" name="Group 40"/>
            <p:cNvGrpSpPr/>
            <p:nvPr/>
          </p:nvGrpSpPr>
          <p:grpSpPr>
            <a:xfrm>
              <a:off x="7306602" y="488866"/>
              <a:ext cx="2032000" cy="2801798"/>
              <a:chOff x="5094742" y="494390"/>
              <a:chExt cx="2032000" cy="2801798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5094742" y="494390"/>
                <a:ext cx="2032000" cy="2801798"/>
                <a:chOff x="633584" y="502756"/>
                <a:chExt cx="2032000" cy="2801798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584" y="503067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46" name="TextBox 45"/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</a:rPr>
                    <a:t>financial Services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633584" y="985133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900" dirty="0">
                      <a:solidFill>
                        <a:srgbClr val="646464"/>
                      </a:solidFill>
                      <a:latin typeface="Arial"/>
                    </a:rPr>
                    <a:t>Sale of Kane Finance Limited to Arthur J. Gallagher &amp; Co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2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vendor Due Diligence (financial) services</a:t>
                  </a:r>
                  <a:endParaRPr lang="en-GB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  <a:latin typeface="Arial"/>
                    </a:rPr>
                    <a:t>Feb 2016</a:t>
                  </a:r>
                </a:p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4726" y="1804946"/>
                <a:ext cx="852031" cy="464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2" name="Picture 10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0960" y="1084055"/>
              <a:ext cx="1030480" cy="315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47"/>
          <p:cNvGrpSpPr/>
          <p:nvPr/>
        </p:nvGrpSpPr>
        <p:grpSpPr>
          <a:xfrm>
            <a:off x="596900" y="542472"/>
            <a:ext cx="2032000" cy="2801798"/>
            <a:chOff x="2882883" y="468238"/>
            <a:chExt cx="2032000" cy="2801798"/>
          </a:xfrm>
        </p:grpSpPr>
        <p:grpSp>
          <p:nvGrpSpPr>
            <p:cNvPr id="49" name="Group 48"/>
            <p:cNvGrpSpPr/>
            <p:nvPr/>
          </p:nvGrpSpPr>
          <p:grpSpPr>
            <a:xfrm>
              <a:off x="2882883" y="468238"/>
              <a:ext cx="2032000" cy="2801798"/>
              <a:chOff x="633584" y="502756"/>
              <a:chExt cx="2032000" cy="2801798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Recruitment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Sale of KP&amp;T by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Mentha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Capital to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Egeria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B.V.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2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Due Diligence (financial and tax) services</a:t>
                </a: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Feb 2016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50" name="Picture 49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995" y="1132603"/>
              <a:ext cx="1667775" cy="21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809" y="1876264"/>
              <a:ext cx="754148" cy="392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209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604185" y="3484991"/>
            <a:ext cx="2040627" cy="2800337"/>
            <a:chOff x="4814691" y="3409963"/>
            <a:chExt cx="2040627" cy="2800337"/>
          </a:xfrm>
        </p:grpSpPr>
        <p:sp>
          <p:nvSpPr>
            <p:cNvPr id="78" name="Rectangle 77"/>
            <p:cNvSpPr/>
            <p:nvPr/>
          </p:nvSpPr>
          <p:spPr>
            <a:xfrm>
              <a:off x="4814691" y="3409963"/>
              <a:ext cx="2040626" cy="2800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9D7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976" y="3414368"/>
              <a:ext cx="2033342" cy="499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975" y="4134333"/>
              <a:ext cx="2033342" cy="2075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237855" y="531427"/>
            <a:ext cx="2032000" cy="2801798"/>
            <a:chOff x="2863780" y="491634"/>
            <a:chExt cx="2032000" cy="2801798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3780" y="491945"/>
              <a:ext cx="2032000" cy="2796274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2863780" y="49163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Agribusiness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863780" y="97401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Carve out acquisition of </a:t>
              </a:r>
              <a:r>
                <a:rPr lang="en-GB" sz="900" dirty="0" err="1">
                  <a:solidFill>
                    <a:srgbClr val="646464"/>
                  </a:solidFill>
                </a:rPr>
                <a:t>Kynetec</a:t>
              </a:r>
              <a:r>
                <a:rPr lang="en-GB" sz="900" dirty="0">
                  <a:solidFill>
                    <a:srgbClr val="646464"/>
                  </a:solidFill>
                </a:rPr>
                <a:t> Group from </a:t>
              </a:r>
              <a:r>
                <a:rPr lang="en-GB" sz="900" dirty="0" err="1">
                  <a:solidFill>
                    <a:srgbClr val="646464"/>
                  </a:solidFill>
                </a:rPr>
                <a:t>GfK</a:t>
              </a:r>
              <a:r>
                <a:rPr lang="en-GB" sz="900" dirty="0">
                  <a:solidFill>
                    <a:srgbClr val="646464"/>
                  </a:solidFill>
                </a:rPr>
                <a:t> SE</a:t>
              </a:r>
              <a:r>
                <a:rPr lang="en-US" sz="900" dirty="0">
                  <a:solidFill>
                    <a:srgbClr val="646464"/>
                  </a:solidFill>
                </a:rPr>
                <a:t> by </a:t>
              </a:r>
              <a:r>
                <a:rPr lang="en-GB" sz="900" dirty="0">
                  <a:solidFill>
                    <a:srgbClr val="646464"/>
                  </a:solidFill>
                </a:rPr>
                <a:t>Inflexion Private Equity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spcBef>
                  <a:spcPts val="6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2015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466" y="2085710"/>
              <a:ext cx="856628" cy="305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381" y="1137569"/>
              <a:ext cx="791944" cy="297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5075756" y="531427"/>
            <a:ext cx="2032000" cy="2801798"/>
            <a:chOff x="2853636" y="474652"/>
            <a:chExt cx="2032000" cy="2801798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3636" y="474963"/>
              <a:ext cx="2032000" cy="2796274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2853636" y="47465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853636" y="95702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REUM Group </a:t>
              </a:r>
              <a:r>
                <a:rPr lang="en-US" sz="900" dirty="0">
                  <a:solidFill>
                    <a:srgbClr val="646464"/>
                  </a:solidFill>
                </a:rPr>
                <a:t>by </a:t>
              </a:r>
              <a:r>
                <a:rPr lang="en-GB" sz="900" dirty="0" err="1">
                  <a:solidFill>
                    <a:srgbClr val="646464"/>
                  </a:solidFill>
                </a:rPr>
                <a:t>Grammer</a:t>
              </a:r>
              <a:r>
                <a:rPr lang="en-GB" sz="900" dirty="0">
                  <a:solidFill>
                    <a:srgbClr val="646464"/>
                  </a:solidFill>
                </a:rPr>
                <a:t> AG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and valuation services</a:t>
              </a:r>
            </a:p>
            <a:p>
              <a:pPr algn="ctr">
                <a:spcBef>
                  <a:spcPts val="6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Dec 2015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365" y="1035020"/>
              <a:ext cx="747592" cy="389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365" y="1962648"/>
              <a:ext cx="772427" cy="505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2849647" y="531427"/>
            <a:ext cx="2032000" cy="2801798"/>
            <a:chOff x="700317" y="480255"/>
            <a:chExt cx="2032000" cy="2801798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317" y="480566"/>
              <a:ext cx="2032000" cy="2796274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700317" y="48025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00317" y="9626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Digital Value Enterprise GmbH </a:t>
              </a:r>
              <a:r>
                <a:rPr lang="en-US" sz="900" dirty="0">
                  <a:solidFill>
                    <a:srgbClr val="646464"/>
                  </a:solidFill>
                </a:rPr>
                <a:t>by </a:t>
              </a:r>
              <a:r>
                <a:rPr lang="en-GB" sz="900" dirty="0">
                  <a:solidFill>
                    <a:srgbClr val="646464"/>
                  </a:solidFill>
                </a:rPr>
                <a:t>EMERAM Capital Partners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spcBef>
                  <a:spcPts val="6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Dec 2015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10" name="Picture 3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230" y="1135003"/>
              <a:ext cx="1056174" cy="276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492" y="2074080"/>
              <a:ext cx="741649" cy="352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Group 111"/>
          <p:cNvGrpSpPr/>
          <p:nvPr/>
        </p:nvGrpSpPr>
        <p:grpSpPr>
          <a:xfrm>
            <a:off x="2849647" y="3489800"/>
            <a:ext cx="2032000" cy="2801798"/>
            <a:chOff x="5035332" y="496420"/>
            <a:chExt cx="2032000" cy="2801798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5332" y="496731"/>
              <a:ext cx="2032000" cy="2796274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5035332" y="49642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Agribusiness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035332" y="978797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Suba</a:t>
              </a:r>
              <a:r>
                <a:rPr lang="en-US" sz="900" dirty="0">
                  <a:solidFill>
                    <a:srgbClr val="646464"/>
                  </a:solidFill>
                </a:rPr>
                <a:t> Seeds Company by Paine &amp;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spcBef>
                  <a:spcPts val="6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2015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16" name="Picture 4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060" y="1890082"/>
              <a:ext cx="1371600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963" y="1119053"/>
              <a:ext cx="1259103" cy="339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" name="Group 142"/>
          <p:cNvGrpSpPr/>
          <p:nvPr/>
        </p:nvGrpSpPr>
        <p:grpSpPr>
          <a:xfrm>
            <a:off x="5075756" y="3489800"/>
            <a:ext cx="2032000" cy="2801798"/>
            <a:chOff x="691690" y="3413680"/>
            <a:chExt cx="2032000" cy="2801798"/>
          </a:xfrm>
        </p:grpSpPr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690" y="3413991"/>
              <a:ext cx="2032000" cy="2796274"/>
            </a:xfrm>
            <a:prstGeom prst="rect">
              <a:avLst/>
            </a:prstGeom>
          </p:spPr>
        </p:pic>
        <p:sp>
          <p:nvSpPr>
            <p:cNvPr id="145" name="TextBox 144"/>
            <p:cNvSpPr txBox="1"/>
            <p:nvPr/>
          </p:nvSpPr>
          <p:spPr>
            <a:xfrm>
              <a:off x="691690" y="341368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91690" y="3896057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>
                  <a:solidFill>
                    <a:srgbClr val="646464"/>
                  </a:solidFill>
                </a:rPr>
                <a:t>Matrix42 by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EMERAM Capital Partners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and business plan modeling services</a:t>
              </a:r>
            </a:p>
            <a:p>
              <a:pPr algn="ctr">
                <a:spcBef>
                  <a:spcPts val="6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2015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47" name="Picture 3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7540" y="4067674"/>
              <a:ext cx="1056174" cy="276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4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77" y="4944905"/>
              <a:ext cx="1135499" cy="263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" name="Rectangle 43"/>
          <p:cNvSpPr/>
          <p:nvPr/>
        </p:nvSpPr>
        <p:spPr>
          <a:xfrm>
            <a:off x="605366" y="522468"/>
            <a:ext cx="2029001" cy="2793394"/>
          </a:xfrm>
          <a:prstGeom prst="rect">
            <a:avLst/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1200"/>
              </a:spcBef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GB" sz="4000" b="1">
                <a:latin typeface="+mj-lt"/>
                <a:cs typeface="Times New Roman" panose="02020603050405020304" pitchFamily="18" charset="0"/>
              </a:rPr>
              <a:t>2015</a:t>
            </a:r>
            <a:r>
              <a:rPr lang="en-GB" sz="2000" b="1">
                <a:latin typeface="+mj-lt"/>
                <a:cs typeface="Times New Roman" panose="02020603050405020304" pitchFamily="18" charset="0"/>
              </a:rPr>
              <a:t>  </a:t>
            </a:r>
            <a:r>
              <a:rPr lang="en-GB" sz="2000">
                <a:latin typeface="+mj-lt"/>
                <a:cs typeface="Times New Roman" panose="02020603050405020304" pitchFamily="18" charset="0"/>
              </a:rPr>
              <a:t> </a:t>
            </a:r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5" name="Right Triangle 44"/>
          <p:cNvSpPr/>
          <p:nvPr/>
        </p:nvSpPr>
        <p:spPr>
          <a:xfrm flipH="1">
            <a:off x="1491154" y="1492136"/>
            <a:ext cx="1143213" cy="183594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Picture 12" descr="AM_Logo.eps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9793" y="2413049"/>
            <a:ext cx="967202" cy="85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Group 46"/>
          <p:cNvGrpSpPr/>
          <p:nvPr/>
        </p:nvGrpSpPr>
        <p:grpSpPr>
          <a:xfrm>
            <a:off x="7237855" y="3476765"/>
            <a:ext cx="2032000" cy="2801798"/>
            <a:chOff x="2774988" y="3381204"/>
            <a:chExt cx="2032000" cy="2801798"/>
          </a:xfrm>
        </p:grpSpPr>
        <p:grpSp>
          <p:nvGrpSpPr>
            <p:cNvPr id="48" name="Group 47"/>
            <p:cNvGrpSpPr/>
            <p:nvPr/>
          </p:nvGrpSpPr>
          <p:grpSpPr>
            <a:xfrm>
              <a:off x="2774988" y="3381204"/>
              <a:ext cx="2032000" cy="2801798"/>
              <a:chOff x="4160912" y="3140968"/>
              <a:chExt cx="2032000" cy="280179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Media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Confidential acquisition by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portfolio company of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Bencis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Capital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Oct 2015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38" y="3983012"/>
              <a:ext cx="1638300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8604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2744301" y="534121"/>
            <a:ext cx="2032000" cy="2801798"/>
            <a:chOff x="2862537" y="491047"/>
            <a:chExt cx="2032000" cy="280179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2537" y="491358"/>
              <a:ext cx="2032000" cy="2796274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2862537" y="491047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Healthcare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862537" y="97342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>
                  <a:solidFill>
                    <a:srgbClr val="646464"/>
                  </a:solidFill>
                </a:rPr>
                <a:t>TFS Trial Form Support International AB </a:t>
              </a:r>
              <a:r>
                <a:rPr lang="en-GB" sz="900" dirty="0">
                  <a:solidFill>
                    <a:srgbClr val="646464"/>
                  </a:solidFill>
                </a:rPr>
                <a:t>by </a:t>
              </a:r>
              <a:r>
                <a:rPr lang="en-GB" sz="900" dirty="0" err="1">
                  <a:solidFill>
                    <a:srgbClr val="646464"/>
                  </a:solidFill>
                </a:rPr>
                <a:t>Ratos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Sep 2015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03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1807" y="1158516"/>
              <a:ext cx="1066510" cy="304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10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2624" y="1889495"/>
              <a:ext cx="90487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596900" y="3485232"/>
            <a:ext cx="2032000" cy="2801798"/>
            <a:chOff x="2862537" y="488469"/>
            <a:chExt cx="2032000" cy="2801798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2537" y="488780"/>
              <a:ext cx="2032000" cy="2796274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2862537" y="488469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62537" y="97084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GB" sz="900" dirty="0" err="1">
                  <a:solidFill>
                    <a:srgbClr val="646464"/>
                  </a:solidFill>
                </a:rPr>
                <a:t>Wellinq</a:t>
              </a:r>
              <a:r>
                <a:rPr lang="en-GB" sz="900" dirty="0">
                  <a:solidFill>
                    <a:srgbClr val="646464"/>
                  </a:solidFill>
                </a:rPr>
                <a:t> Holding BV by </a:t>
              </a:r>
              <a:r>
                <a:rPr lang="en-GB" sz="900" dirty="0" err="1">
                  <a:solidFill>
                    <a:srgbClr val="646464"/>
                  </a:solidFill>
                </a:rPr>
                <a:t>Bencis</a:t>
              </a:r>
              <a:r>
                <a:rPr lang="en-GB" sz="900" dirty="0">
                  <a:solidFill>
                    <a:srgbClr val="646464"/>
                  </a:solidFill>
                </a:rPr>
                <a:t> Capital Partners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Aug 2015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912" y="1075959"/>
              <a:ext cx="1638300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356" y="1979142"/>
              <a:ext cx="1225412" cy="34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7118035" y="534737"/>
            <a:ext cx="2032000" cy="2801798"/>
            <a:chOff x="4938204" y="3441421"/>
            <a:chExt cx="2032000" cy="2801798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8204" y="3441732"/>
              <a:ext cx="2032000" cy="2796274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4938204" y="344142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38204" y="3923798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  <a:latin typeface="Arial"/>
                </a:rPr>
                <a:t>Sale of National Hickman to Masonite International Corporation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2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vendor Due Diligence (financial and tax) services</a:t>
              </a:r>
              <a:endParaRPr lang="en-GB" sz="3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3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Aug 2015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80" name="Picture 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4054" y="4926955"/>
              <a:ext cx="1017929" cy="351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7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4054" y="4098058"/>
              <a:ext cx="1018506" cy="254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" name="Group 81"/>
          <p:cNvGrpSpPr/>
          <p:nvPr/>
        </p:nvGrpSpPr>
        <p:grpSpPr>
          <a:xfrm>
            <a:off x="4911645" y="534911"/>
            <a:ext cx="2039345" cy="2808495"/>
            <a:chOff x="7191630" y="491358"/>
            <a:chExt cx="2039345" cy="2808495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1630" y="491358"/>
              <a:ext cx="2032000" cy="2796274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7198975" y="49315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Tour Operator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198975" y="9804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Civil Aviation Authority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conducted a financial assessment review for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licensing decision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Sep 2015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96" name="Picture 2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614" y="1094133"/>
              <a:ext cx="433485" cy="433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286" y="1956724"/>
              <a:ext cx="928688" cy="347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8" name="Group 97"/>
          <p:cNvGrpSpPr/>
          <p:nvPr/>
        </p:nvGrpSpPr>
        <p:grpSpPr>
          <a:xfrm>
            <a:off x="2758911" y="3484921"/>
            <a:ext cx="2032000" cy="2801798"/>
            <a:chOff x="691690" y="3447494"/>
            <a:chExt cx="2032000" cy="2801798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690" y="3447805"/>
              <a:ext cx="2032000" cy="2796274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691690" y="344749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Logistics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91690" y="392987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Management Buy Out of </a:t>
              </a:r>
              <a:r>
                <a:rPr lang="en-GB" sz="900" dirty="0" err="1">
                  <a:solidFill>
                    <a:srgbClr val="646464"/>
                  </a:solidFill>
                </a:rPr>
                <a:t>Whistl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Jul 2015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02" name="Picture 3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506" y="4744251"/>
              <a:ext cx="906368" cy="34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4894388" y="3477230"/>
            <a:ext cx="2061835" cy="2806359"/>
            <a:chOff x="2762735" y="3399251"/>
            <a:chExt cx="2061835" cy="2806359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2570" y="3409336"/>
              <a:ext cx="2032000" cy="2796274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2762735" y="386140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5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GB" sz="900" dirty="0" err="1">
                  <a:solidFill>
                    <a:srgbClr val="646464"/>
                  </a:solidFill>
                </a:rPr>
                <a:t>Kyboside</a:t>
              </a:r>
              <a:r>
                <a:rPr lang="en-GB" sz="900" dirty="0">
                  <a:solidFill>
                    <a:srgbClr val="646464"/>
                  </a:solidFill>
                </a:rPr>
                <a:t> by BMG Rights Management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Jul 2015</a:t>
              </a:r>
            </a:p>
            <a:p>
              <a:pPr marL="182563" indent="-182563" algn="ctr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782560" y="339925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Entertainment</a:t>
              </a:r>
            </a:p>
          </p:txBody>
        </p:sp>
        <p:pic>
          <p:nvPicPr>
            <p:cNvPr id="70" name="Picture 5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283" y="4069536"/>
              <a:ext cx="948903" cy="276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" name="Group 70"/>
          <p:cNvGrpSpPr/>
          <p:nvPr/>
        </p:nvGrpSpPr>
        <p:grpSpPr>
          <a:xfrm>
            <a:off x="588516" y="531483"/>
            <a:ext cx="2032000" cy="2801798"/>
            <a:chOff x="2852527" y="495452"/>
            <a:chExt cx="2032000" cy="2801798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527" y="495763"/>
              <a:ext cx="2032000" cy="2796274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2852527" y="49545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Media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52527" y="97782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>
                  <a:solidFill>
                    <a:srgbClr val="646464"/>
                  </a:solidFill>
                </a:rPr>
                <a:t>PEI Media Group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by LDC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tax and technology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Sep 2015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291" y="1147706"/>
              <a:ext cx="1049522" cy="27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208" y="1902648"/>
              <a:ext cx="983688" cy="498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7118035" y="3485543"/>
            <a:ext cx="2032000" cy="2801798"/>
            <a:chOff x="4969015" y="3367287"/>
            <a:chExt cx="2032000" cy="2801798"/>
          </a:xfrm>
        </p:grpSpPr>
        <p:grpSp>
          <p:nvGrpSpPr>
            <p:cNvPr id="51" name="Group 50"/>
            <p:cNvGrpSpPr/>
            <p:nvPr/>
          </p:nvGrpSpPr>
          <p:grpSpPr>
            <a:xfrm>
              <a:off x="4969015" y="3367287"/>
              <a:ext cx="2032000" cy="2801798"/>
              <a:chOff x="4160912" y="3140968"/>
              <a:chExt cx="2032000" cy="2801798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Manufacturing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Sale of AR Metallizing by         H.I.G.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A&amp;M provided vendor Due Diligence (financial and tax) and pricing advisory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Jul 2015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098" y="4850268"/>
              <a:ext cx="1104974" cy="225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6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490" y="3919538"/>
              <a:ext cx="781050" cy="377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9316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759529" y="533386"/>
            <a:ext cx="2032000" cy="2801798"/>
            <a:chOff x="7169940" y="491231"/>
            <a:chExt cx="2032000" cy="2801798"/>
          </a:xfrm>
        </p:grpSpPr>
        <p:grpSp>
          <p:nvGrpSpPr>
            <p:cNvPr id="60" name="Group 59"/>
            <p:cNvGrpSpPr/>
            <p:nvPr/>
          </p:nvGrpSpPr>
          <p:grpSpPr>
            <a:xfrm>
              <a:off x="7169940" y="491231"/>
              <a:ext cx="2032000" cy="2801798"/>
              <a:chOff x="4160912" y="3140968"/>
              <a:chExt cx="2032000" cy="2801798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Food and agribusiness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Acquisition of Spearhead International by Paine + Partners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tax due diligence and tax structuring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Jul 2015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1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9862" y="1839976"/>
              <a:ext cx="492156" cy="567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4611" y="1045414"/>
              <a:ext cx="1102658" cy="441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2772227" y="3477610"/>
            <a:ext cx="2032000" cy="2801798"/>
            <a:chOff x="2806156" y="488469"/>
            <a:chExt cx="2032000" cy="2801798"/>
          </a:xfrm>
        </p:grpSpPr>
        <p:grpSp>
          <p:nvGrpSpPr>
            <p:cNvPr id="56" name="Group 55"/>
            <p:cNvGrpSpPr/>
            <p:nvPr/>
          </p:nvGrpSpPr>
          <p:grpSpPr>
            <a:xfrm>
              <a:off x="2806156" y="488469"/>
              <a:ext cx="2032000" cy="2801798"/>
              <a:chOff x="4160912" y="3140968"/>
              <a:chExt cx="2032000" cy="2801798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 dirty="0">
                    <a:solidFill>
                      <a:schemeClr val="bg1"/>
                    </a:solidFill>
                    <a:latin typeface="Arial"/>
                  </a:rPr>
                  <a:t>Software</a:t>
                </a:r>
                <a:endParaRPr lang="en-US" sz="1100" b="1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Acquisition of International Business Systems by Marlin Equity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200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600" dirty="0">
                  <a:solidFill>
                    <a:srgbClr val="FF0000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Jun 2015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943" y="1128226"/>
              <a:ext cx="1266426" cy="348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664" y="2058820"/>
              <a:ext cx="632983" cy="257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9" name="Group 98"/>
          <p:cNvGrpSpPr/>
          <p:nvPr/>
        </p:nvGrpSpPr>
        <p:grpSpPr>
          <a:xfrm>
            <a:off x="589843" y="3467112"/>
            <a:ext cx="2032000" cy="2801798"/>
            <a:chOff x="2732251" y="3424139"/>
            <a:chExt cx="2032000" cy="2801798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2251" y="3424450"/>
              <a:ext cx="2032000" cy="2796274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2732251" y="3424139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32251" y="390651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  <a:latin typeface="Arial"/>
                </a:rPr>
                <a:t>Acquisition of financial </a:t>
              </a:r>
              <a:r>
                <a:rPr lang="en-GB" sz="900" dirty="0" err="1">
                  <a:solidFill>
                    <a:srgbClr val="646464"/>
                  </a:solidFill>
                  <a:latin typeface="Arial"/>
                </a:rPr>
                <a:t>Webworks</a:t>
              </a:r>
              <a:r>
                <a:rPr lang="en-GB" sz="900" dirty="0">
                  <a:solidFill>
                    <a:srgbClr val="646464"/>
                  </a:solidFill>
                </a:rPr>
                <a:t> by </a:t>
              </a:r>
              <a:r>
                <a:rPr lang="en-GB" sz="900" dirty="0" err="1">
                  <a:solidFill>
                    <a:srgbClr val="646464"/>
                  </a:solidFill>
                </a:rPr>
                <a:t>Genstar</a:t>
              </a:r>
              <a:r>
                <a:rPr lang="en-GB" sz="900" dirty="0">
                  <a:solidFill>
                    <a:srgbClr val="646464"/>
                  </a:solidFill>
                </a:rPr>
                <a:t> Capital’s portfolio company Asset International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2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and SPA advisory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3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Jun 2015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939" y="4052886"/>
              <a:ext cx="734841" cy="314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235" y="4094188"/>
              <a:ext cx="826969" cy="273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5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329" y="5009159"/>
              <a:ext cx="659337" cy="310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7" name="Group 106"/>
          <p:cNvGrpSpPr/>
          <p:nvPr/>
        </p:nvGrpSpPr>
        <p:grpSpPr>
          <a:xfrm>
            <a:off x="4918529" y="539479"/>
            <a:ext cx="2032000" cy="2801798"/>
            <a:chOff x="564878" y="3415688"/>
            <a:chExt cx="2032000" cy="2801798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878" y="3415999"/>
              <a:ext cx="2032000" cy="2796274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564878" y="341568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  <a:endParaRPr lang="en-US" sz="110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64878" y="389806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  <a:latin typeface="Arial"/>
                </a:rPr>
                <a:t>Acquisition of Intelligent financial Systems by </a:t>
              </a:r>
              <a:r>
                <a:rPr lang="en-GB" sz="900" dirty="0" err="1">
                  <a:solidFill>
                    <a:srgbClr val="646464"/>
                  </a:solidFill>
                  <a:latin typeface="Arial"/>
                </a:rPr>
                <a:t>Genstar</a:t>
              </a:r>
              <a:r>
                <a:rPr lang="en-GB" sz="900" dirty="0">
                  <a:solidFill>
                    <a:srgbClr val="646464"/>
                  </a:solidFill>
                  <a:latin typeface="Arial"/>
                </a:rPr>
                <a:t> Capital’s portfolio company Asset International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2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and SPA advisory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3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Jun 2015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54" y="4025092"/>
              <a:ext cx="734841" cy="314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550" y="4066394"/>
              <a:ext cx="826969" cy="273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3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504" y="4997676"/>
              <a:ext cx="329960" cy="329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8" name="Picture 4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776" y="5047290"/>
              <a:ext cx="980246" cy="288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" name="Group 128"/>
          <p:cNvGrpSpPr/>
          <p:nvPr/>
        </p:nvGrpSpPr>
        <p:grpSpPr>
          <a:xfrm>
            <a:off x="4947912" y="3480061"/>
            <a:ext cx="2032000" cy="2801798"/>
            <a:chOff x="634458" y="3433442"/>
            <a:chExt cx="2032000" cy="2801798"/>
          </a:xfrm>
        </p:grpSpPr>
        <p:grpSp>
          <p:nvGrpSpPr>
            <p:cNvPr id="130" name="Group 129"/>
            <p:cNvGrpSpPr/>
            <p:nvPr/>
          </p:nvGrpSpPr>
          <p:grpSpPr>
            <a:xfrm>
              <a:off x="634458" y="3433442"/>
              <a:ext cx="2032000" cy="2801798"/>
              <a:chOff x="4160912" y="3140968"/>
              <a:chExt cx="2032000" cy="2801798"/>
            </a:xfrm>
          </p:grpSpPr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34" name="TextBox 133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>
                    <a:solidFill>
                      <a:schemeClr val="bg1"/>
                    </a:solidFill>
                    <a:latin typeface="Arial"/>
                  </a:rPr>
                  <a:t>Real Estate</a:t>
                </a:r>
                <a:endParaRPr lang="en-US" sz="1100" b="1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Acquisition of Tiago German Properties GmbH Berlin S.C.S. (a SPV of Global Assets Capital) by Allianz Real Estate Germany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200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FF0000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2015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1" name="Picture 3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3" y="4044179"/>
              <a:ext cx="890588" cy="385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2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167" y="5190000"/>
              <a:ext cx="845820" cy="308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7" name="Group 146"/>
          <p:cNvGrpSpPr/>
          <p:nvPr/>
        </p:nvGrpSpPr>
        <p:grpSpPr>
          <a:xfrm>
            <a:off x="7144823" y="528173"/>
            <a:ext cx="2032000" cy="2801798"/>
            <a:chOff x="7098011" y="3367768"/>
            <a:chExt cx="2032000" cy="2801798"/>
          </a:xfrm>
        </p:grpSpPr>
        <p:grpSp>
          <p:nvGrpSpPr>
            <p:cNvPr id="148" name="Group 147"/>
            <p:cNvGrpSpPr/>
            <p:nvPr/>
          </p:nvGrpSpPr>
          <p:grpSpPr>
            <a:xfrm>
              <a:off x="7098011" y="3367768"/>
              <a:ext cx="2032000" cy="2801798"/>
              <a:chOff x="4160912" y="3140968"/>
              <a:chExt cx="2032000" cy="2801798"/>
            </a:xfrm>
          </p:grpSpPr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52" name="TextBox 151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1100" b="1">
                    <a:solidFill>
                      <a:schemeClr val="bg1"/>
                    </a:solidFill>
                    <a:latin typeface="Arial"/>
                  </a:rPr>
                  <a:t>Leisure</a:t>
                </a:r>
                <a:endParaRPr lang="en-US" sz="1100" b="1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Acquisition of Iglu.com by LDC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200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financial, tax and technology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600" dirty="0">
                  <a:solidFill>
                    <a:srgbClr val="FF0000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Jun 2015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49" name="Picture 2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4209" y="4746915"/>
              <a:ext cx="851535" cy="582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0" name="Picture 2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575" y="4056854"/>
              <a:ext cx="1118801" cy="289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601589" y="527190"/>
            <a:ext cx="2032000" cy="2801798"/>
            <a:chOff x="2813643" y="496292"/>
            <a:chExt cx="2032000" cy="2801798"/>
          </a:xfrm>
        </p:grpSpPr>
        <p:grpSp>
          <p:nvGrpSpPr>
            <p:cNvPr id="66" name="Group 65"/>
            <p:cNvGrpSpPr/>
            <p:nvPr/>
          </p:nvGrpSpPr>
          <p:grpSpPr>
            <a:xfrm>
              <a:off x="2813643" y="496292"/>
              <a:ext cx="2032000" cy="2801798"/>
              <a:chOff x="4160912" y="3140968"/>
              <a:chExt cx="2032000" cy="280179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1" name="TextBox 70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Healthcare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GB" sz="900" dirty="0" err="1">
                    <a:solidFill>
                      <a:srgbClr val="646464"/>
                    </a:solidFill>
                  </a:rPr>
                  <a:t>Brookdale</a:t>
                </a:r>
                <a:r>
                  <a:rPr lang="en-GB" sz="900" dirty="0">
                    <a:solidFill>
                      <a:srgbClr val="646464"/>
                    </a:solidFill>
                  </a:rPr>
                  <a:t> Care by    G Square portfolio company </a:t>
                </a:r>
                <a:r>
                  <a:rPr lang="en-GB" sz="900" dirty="0" err="1">
                    <a:solidFill>
                      <a:srgbClr val="646464"/>
                    </a:solidFill>
                  </a:rPr>
                  <a:t>Tracscare</a:t>
                </a:r>
                <a:r>
                  <a:rPr lang="en-GB" sz="900" dirty="0">
                    <a:solidFill>
                      <a:srgbClr val="646464"/>
                    </a:solidFill>
                  </a:rPr>
                  <a:t> Group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pricing advisory services</a:t>
                </a:r>
              </a:p>
              <a:p>
                <a:pPr algn="ctr">
                  <a:spcBef>
                    <a:spcPts val="6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Jul 2015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032" y="2044745"/>
              <a:ext cx="721222" cy="325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6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018" y="1164247"/>
              <a:ext cx="819150" cy="266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7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343" y="1130836"/>
              <a:ext cx="736007" cy="3277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4" name="Group 83"/>
          <p:cNvGrpSpPr/>
          <p:nvPr/>
        </p:nvGrpSpPr>
        <p:grpSpPr>
          <a:xfrm>
            <a:off x="7170788" y="3480372"/>
            <a:ext cx="2032000" cy="2801798"/>
            <a:chOff x="5043538" y="220532"/>
            <a:chExt cx="2032000" cy="2801798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3538" y="220843"/>
              <a:ext cx="2032000" cy="2796274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5043538" y="22053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Retail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043538" y="70290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  <a:latin typeface="Arial"/>
                </a:rPr>
                <a:t>Confidential transaction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May 2015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742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4973463" y="547495"/>
            <a:ext cx="2032000" cy="2801798"/>
            <a:chOff x="2774988" y="3381204"/>
            <a:chExt cx="2032000" cy="2801798"/>
          </a:xfrm>
        </p:grpSpPr>
        <p:grpSp>
          <p:nvGrpSpPr>
            <p:cNvPr id="89" name="Group 88"/>
            <p:cNvGrpSpPr/>
            <p:nvPr/>
          </p:nvGrpSpPr>
          <p:grpSpPr>
            <a:xfrm>
              <a:off x="2774988" y="3381204"/>
              <a:ext cx="2032000" cy="2801798"/>
              <a:chOff x="4160912" y="3140968"/>
              <a:chExt cx="2032000" cy="2801798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93" name="TextBox 92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Media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Confidential acquisition by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Bencis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Capital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May 2015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38" y="3983012"/>
              <a:ext cx="1638300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596900" y="3476765"/>
            <a:ext cx="2032000" cy="2801798"/>
            <a:chOff x="4959098" y="3412001"/>
            <a:chExt cx="2032000" cy="2801798"/>
          </a:xfrm>
        </p:grpSpPr>
        <p:grpSp>
          <p:nvGrpSpPr>
            <p:cNvPr id="64" name="Group 63"/>
            <p:cNvGrpSpPr/>
            <p:nvPr/>
          </p:nvGrpSpPr>
          <p:grpSpPr>
            <a:xfrm>
              <a:off x="4959098" y="3412001"/>
              <a:ext cx="2032000" cy="2801798"/>
              <a:chOff x="4160912" y="3140968"/>
              <a:chExt cx="2032000" cy="2801798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Healthcare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National Fostering Agency by Stirling Square Capital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Apr 2015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6758" y="4977569"/>
              <a:ext cx="713549" cy="323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962" y="4082044"/>
              <a:ext cx="1365140" cy="26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" name="Group 69"/>
          <p:cNvGrpSpPr/>
          <p:nvPr/>
        </p:nvGrpSpPr>
        <p:grpSpPr>
          <a:xfrm>
            <a:off x="596443" y="527190"/>
            <a:ext cx="2032000" cy="2801798"/>
            <a:chOff x="2832397" y="489177"/>
            <a:chExt cx="2032000" cy="2801798"/>
          </a:xfrm>
        </p:grpSpPr>
        <p:grpSp>
          <p:nvGrpSpPr>
            <p:cNvPr id="71" name="Group 70"/>
            <p:cNvGrpSpPr/>
            <p:nvPr/>
          </p:nvGrpSpPr>
          <p:grpSpPr>
            <a:xfrm>
              <a:off x="2832397" y="489177"/>
              <a:ext cx="2032000" cy="2801798"/>
              <a:chOff x="4160912" y="3140968"/>
              <a:chExt cx="2032000" cy="2801798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Healthcare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</a:t>
                </a:r>
                <a:r>
                  <a:rPr lang="en-GB" sz="900" dirty="0">
                    <a:solidFill>
                      <a:srgbClr val="FF0000"/>
                    </a:solidFill>
                    <a:latin typeface="Arial"/>
                  </a:rPr>
                  <a:t> 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of Luigi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Salvadori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by Monitor Clipper Partners portfolio company STS Medical Group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200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6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May 2015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464" y="2095582"/>
              <a:ext cx="1299866" cy="264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404" y="1120533"/>
              <a:ext cx="1423986" cy="289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7107063" y="547905"/>
            <a:ext cx="2032000" cy="2801798"/>
            <a:chOff x="5004097" y="489177"/>
            <a:chExt cx="2032000" cy="2801798"/>
          </a:xfrm>
        </p:grpSpPr>
        <p:grpSp>
          <p:nvGrpSpPr>
            <p:cNvPr id="78" name="Group 77"/>
            <p:cNvGrpSpPr/>
            <p:nvPr/>
          </p:nvGrpSpPr>
          <p:grpSpPr>
            <a:xfrm>
              <a:off x="5004097" y="489177"/>
              <a:ext cx="2032000" cy="2801798"/>
              <a:chOff x="4160912" y="3140968"/>
              <a:chExt cx="2032000" cy="2801798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Consumer Products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</a:t>
                </a:r>
                <a:r>
                  <a:rPr lang="en-GB" sz="900" dirty="0">
                    <a:solidFill>
                      <a:srgbClr val="FF0000"/>
                    </a:solidFill>
                    <a:latin typeface="Arial"/>
                  </a:rPr>
                  <a:t> 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Enkco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Foodgroup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by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Gilde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Buy Out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200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A&amp;M provided financial and tax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May 2015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716" y="1957143"/>
              <a:ext cx="762000" cy="483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1561" y="1074886"/>
              <a:ext cx="677072" cy="393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4" name="Group 83"/>
          <p:cNvGrpSpPr/>
          <p:nvPr/>
        </p:nvGrpSpPr>
        <p:grpSpPr>
          <a:xfrm>
            <a:off x="2786067" y="3476454"/>
            <a:ext cx="2032000" cy="2801798"/>
            <a:chOff x="7141037" y="3405705"/>
            <a:chExt cx="2032000" cy="2801798"/>
          </a:xfrm>
        </p:grpSpPr>
        <p:grpSp>
          <p:nvGrpSpPr>
            <p:cNvPr id="85" name="Group 84"/>
            <p:cNvGrpSpPr/>
            <p:nvPr/>
          </p:nvGrpSpPr>
          <p:grpSpPr>
            <a:xfrm>
              <a:off x="7141037" y="3405705"/>
              <a:ext cx="2032000" cy="2801798"/>
              <a:chOff x="4160912" y="3140968"/>
              <a:chExt cx="2032000" cy="2801798"/>
            </a:xfrm>
          </p:grpSpPr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1" name="TextBox 120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Healthcare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By The Bridge by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Cambian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Group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due diligence (financial and tax)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Mar 2015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260" y="4019600"/>
              <a:ext cx="1157764" cy="364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9957" y="4969034"/>
              <a:ext cx="117633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2" name="Group 151"/>
          <p:cNvGrpSpPr/>
          <p:nvPr/>
        </p:nvGrpSpPr>
        <p:grpSpPr>
          <a:xfrm>
            <a:off x="4902530" y="3475227"/>
            <a:ext cx="2032000" cy="2801798"/>
            <a:chOff x="643984" y="3450551"/>
            <a:chExt cx="2032000" cy="2801798"/>
          </a:xfrm>
        </p:grpSpPr>
        <p:grpSp>
          <p:nvGrpSpPr>
            <p:cNvPr id="153" name="Group 152"/>
            <p:cNvGrpSpPr/>
            <p:nvPr/>
          </p:nvGrpSpPr>
          <p:grpSpPr>
            <a:xfrm>
              <a:off x="643984" y="3450551"/>
              <a:ext cx="2032000" cy="2801798"/>
              <a:chOff x="4160912" y="3140968"/>
              <a:chExt cx="2032000" cy="2801798"/>
            </a:xfrm>
          </p:grpSpPr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57" name="TextBox 156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Education</a:t>
                </a: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</a:t>
                </a:r>
                <a:r>
                  <a:rPr lang="en-GB" sz="900" dirty="0">
                    <a:solidFill>
                      <a:srgbClr val="FF0000"/>
                    </a:solidFill>
                    <a:latin typeface="Arial"/>
                  </a:rPr>
                  <a:t> 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of CJ Fallon Limited by Levine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Leichtman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Capital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200" dirty="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A&amp;M provided financial and tax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6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Mar 2015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54" name="Picture 2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576" y="4000236"/>
              <a:ext cx="388811" cy="500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5" name="Picture 4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589" y="4886102"/>
              <a:ext cx="966787" cy="380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" name="Group 101"/>
          <p:cNvGrpSpPr/>
          <p:nvPr/>
        </p:nvGrpSpPr>
        <p:grpSpPr>
          <a:xfrm>
            <a:off x="2784296" y="542282"/>
            <a:ext cx="2032000" cy="2801798"/>
            <a:chOff x="7169940" y="3425421"/>
            <a:chExt cx="2032000" cy="2801798"/>
          </a:xfrm>
        </p:grpSpPr>
        <p:grpSp>
          <p:nvGrpSpPr>
            <p:cNvPr id="103" name="Group 102"/>
            <p:cNvGrpSpPr/>
            <p:nvPr/>
          </p:nvGrpSpPr>
          <p:grpSpPr>
            <a:xfrm>
              <a:off x="7169940" y="3425421"/>
              <a:ext cx="2032000" cy="2801798"/>
              <a:chOff x="4160912" y="3140968"/>
              <a:chExt cx="2032000" cy="2801798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07" name="TextBox 106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Engineering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Investment in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Kentech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by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BlueWaterEnergy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due diligence (financial) services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May 2015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4594" y="4876214"/>
              <a:ext cx="1579563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8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0385" y="4104522"/>
              <a:ext cx="1371108" cy="190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7107063" y="3477076"/>
            <a:ext cx="2032000" cy="2801798"/>
            <a:chOff x="600099" y="481956"/>
            <a:chExt cx="2032000" cy="2801798"/>
          </a:xfrm>
        </p:grpSpPr>
        <p:grpSp>
          <p:nvGrpSpPr>
            <p:cNvPr id="57" name="Group 56"/>
            <p:cNvGrpSpPr/>
            <p:nvPr/>
          </p:nvGrpSpPr>
          <p:grpSpPr>
            <a:xfrm>
              <a:off x="600099" y="481956"/>
              <a:ext cx="2032000" cy="2801798"/>
              <a:chOff x="4967935" y="483715"/>
              <a:chExt cx="2032000" cy="280179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967935" y="483715"/>
                <a:ext cx="2032000" cy="2801798"/>
                <a:chOff x="4160912" y="3140968"/>
                <a:chExt cx="2032000" cy="2801798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0912" y="3141279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62" name="TextBox 61"/>
                <p:cNvSpPr txBox="1"/>
                <p:nvPr/>
              </p:nvSpPr>
              <p:spPr>
                <a:xfrm>
                  <a:off x="4160912" y="3140968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</a:rPr>
                    <a:t>Consumer Products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4160912" y="3623345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3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900" dirty="0">
                      <a:solidFill>
                        <a:srgbClr val="646464"/>
                      </a:solidFill>
                      <a:latin typeface="Arial"/>
                    </a:rPr>
                    <a:t>Acquisition of Wagg Foods by </a:t>
                  </a:r>
                  <a:r>
                    <a:rPr lang="en-GB" sz="900" dirty="0" err="1">
                      <a:solidFill>
                        <a:srgbClr val="646464"/>
                      </a:solidFill>
                      <a:latin typeface="Arial"/>
                    </a:rPr>
                    <a:t>Catterton</a:t>
                  </a:r>
                  <a:r>
                    <a:rPr lang="en-GB" sz="900" dirty="0">
                      <a:solidFill>
                        <a:srgbClr val="646464"/>
                      </a:solidFill>
                      <a:latin typeface="Arial"/>
                    </a:rPr>
                    <a:t> Partners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financial, technology and tax due diligence and tax structuring services</a:t>
                  </a:r>
                </a:p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>
                      <a:solidFill>
                        <a:srgbClr val="646464"/>
                      </a:solidFill>
                      <a:latin typeface="Arial"/>
                    </a:rPr>
                    <a:t>Mar 2015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60" name="Picture 16"/>
              <p:cNvPicPr>
                <a:picLocks noChangeAspect="1" noChangeArrowheads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0522" y="1110208"/>
                <a:ext cx="1686825" cy="349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219" y="1975325"/>
              <a:ext cx="794255" cy="354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2944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2821487" y="518162"/>
            <a:ext cx="2032000" cy="2801798"/>
            <a:chOff x="632122" y="490785"/>
            <a:chExt cx="2032000" cy="2801798"/>
          </a:xfrm>
        </p:grpSpPr>
        <p:grpSp>
          <p:nvGrpSpPr>
            <p:cNvPr id="99" name="Group 98"/>
            <p:cNvGrpSpPr/>
            <p:nvPr/>
          </p:nvGrpSpPr>
          <p:grpSpPr>
            <a:xfrm>
              <a:off x="632122" y="490785"/>
              <a:ext cx="2032000" cy="2801798"/>
              <a:chOff x="4160912" y="3140968"/>
              <a:chExt cx="2032000" cy="2801798"/>
            </a:xfrm>
          </p:grpSpPr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Technology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Operational improvement and refinancing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OpCapita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investee NKD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interim management and financial and operational advisory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4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Jan 2015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0" name="Picture 2" descr="http://upload.wikimedia.org/wikipedia/en/7/72/OpCapita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035" y="1063289"/>
              <a:ext cx="819578" cy="39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http://www.nkd.com/wcsstore/NKD2/css/nkd_logo.png?v=newyea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035" y="1868662"/>
              <a:ext cx="723611" cy="609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7333966" y="524228"/>
            <a:ext cx="2032000" cy="2801798"/>
            <a:chOff x="4958409" y="488678"/>
            <a:chExt cx="2032000" cy="2801798"/>
          </a:xfrm>
        </p:grpSpPr>
        <p:grpSp>
          <p:nvGrpSpPr>
            <p:cNvPr id="82" name="Group 81"/>
            <p:cNvGrpSpPr/>
            <p:nvPr/>
          </p:nvGrpSpPr>
          <p:grpSpPr>
            <a:xfrm>
              <a:off x="4958409" y="488678"/>
              <a:ext cx="2032000" cy="2801798"/>
              <a:chOff x="4160912" y="3140968"/>
              <a:chExt cx="2032000" cy="2801798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Industrial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Mirion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by Charterhouse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2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operational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Jan 2015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407" y="1958623"/>
              <a:ext cx="1146810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330" y="1067136"/>
              <a:ext cx="862965" cy="394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" name="Group 87"/>
          <p:cNvGrpSpPr/>
          <p:nvPr/>
        </p:nvGrpSpPr>
        <p:grpSpPr>
          <a:xfrm>
            <a:off x="589388" y="3494532"/>
            <a:ext cx="2032000" cy="2801798"/>
            <a:chOff x="2786104" y="497511"/>
            <a:chExt cx="2032000" cy="2801798"/>
          </a:xfrm>
        </p:grpSpPr>
        <p:grpSp>
          <p:nvGrpSpPr>
            <p:cNvPr id="89" name="Group 88"/>
            <p:cNvGrpSpPr/>
            <p:nvPr/>
          </p:nvGrpSpPr>
          <p:grpSpPr>
            <a:xfrm>
              <a:off x="2786104" y="497511"/>
              <a:ext cx="2032000" cy="2801798"/>
              <a:chOff x="4967935" y="483715"/>
              <a:chExt cx="2032000" cy="2801798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4967935" y="483715"/>
                <a:ext cx="2032000" cy="2801798"/>
                <a:chOff x="4160912" y="3140968"/>
                <a:chExt cx="2032000" cy="2801798"/>
              </a:xfrm>
            </p:grpSpPr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0912" y="3141279"/>
                  <a:ext cx="2032000" cy="2796274"/>
                </a:xfrm>
                <a:prstGeom prst="rect">
                  <a:avLst/>
                </a:prstGeom>
              </p:spPr>
            </p:pic>
            <p:sp>
              <p:nvSpPr>
                <p:cNvPr id="95" name="TextBox 94"/>
                <p:cNvSpPr txBox="1"/>
                <p:nvPr/>
              </p:nvSpPr>
              <p:spPr>
                <a:xfrm>
                  <a:off x="4160912" y="3140968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1100" b="1" dirty="0">
                      <a:solidFill>
                        <a:schemeClr val="bg1"/>
                      </a:solidFill>
                      <a:latin typeface="Arial"/>
                    </a:rPr>
                    <a:t>Retail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160912" y="3623345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900" dirty="0">
                      <a:solidFill>
                        <a:srgbClr val="646464"/>
                      </a:solidFill>
                      <a:latin typeface="Arial"/>
                    </a:rPr>
                    <a:t>Acquisition of Sweaty Betty by 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900" dirty="0" err="1">
                      <a:solidFill>
                        <a:srgbClr val="646464"/>
                      </a:solidFill>
                      <a:latin typeface="Arial"/>
                    </a:rPr>
                    <a:t>Catterton</a:t>
                  </a:r>
                  <a:r>
                    <a:rPr lang="en-GB" sz="900" dirty="0">
                      <a:solidFill>
                        <a:srgbClr val="646464"/>
                      </a:solidFill>
                      <a:latin typeface="Arial"/>
                    </a:rPr>
                    <a:t> Partners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financial, technology and tax due diligence services</a:t>
                  </a:r>
                </a:p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8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>
                      <a:solidFill>
                        <a:srgbClr val="646464"/>
                      </a:solidFill>
                      <a:latin typeface="Arial"/>
                    </a:rPr>
                    <a:t>Jan 2015</a:t>
                  </a: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93" name="Picture 16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0522" y="1110208"/>
                <a:ext cx="1686825" cy="349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9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954" y="2052299"/>
              <a:ext cx="1638300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7" name="Group 96"/>
          <p:cNvGrpSpPr/>
          <p:nvPr/>
        </p:nvGrpSpPr>
        <p:grpSpPr>
          <a:xfrm>
            <a:off x="5050508" y="518212"/>
            <a:ext cx="2032000" cy="2801798"/>
            <a:chOff x="2795632" y="481264"/>
            <a:chExt cx="2032000" cy="280179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795632" y="481264"/>
              <a:ext cx="2032000" cy="2801798"/>
              <a:chOff x="4160912" y="3140968"/>
              <a:chExt cx="2032000" cy="2801798"/>
            </a:xfrm>
          </p:grpSpPr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23" name="TextBox 122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Technology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Patech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Solutions Ltd by Version 1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Jan 2015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0" name="Picture 2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734" y="1088163"/>
              <a:ext cx="1464807" cy="371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3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832" y="1868662"/>
              <a:ext cx="825599" cy="509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597699" y="512819"/>
            <a:ext cx="2032000" cy="2801798"/>
            <a:chOff x="7309147" y="3277849"/>
            <a:chExt cx="2032000" cy="28017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9147" y="3278160"/>
              <a:ext cx="2032000" cy="279627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309147" y="3277849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9147" y="376022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3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  <a:latin typeface="Arial"/>
                </a:rPr>
                <a:t>Acquisition of RENA GmbH by </a:t>
              </a:r>
              <a:r>
                <a:rPr lang="en-GB" sz="900" dirty="0" err="1">
                  <a:solidFill>
                    <a:srgbClr val="646464"/>
                  </a:solidFill>
                  <a:latin typeface="Arial"/>
                </a:rPr>
                <a:t>Capvis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2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operational due diligence and business plan and financial modeling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8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Mar 2015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520" y="3917372"/>
              <a:ext cx="971253" cy="353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146" y="4721852"/>
              <a:ext cx="1200001" cy="300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0656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01" y="3492295"/>
            <a:ext cx="2032000" cy="278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7248560" y="3477757"/>
            <a:ext cx="2040909" cy="2808916"/>
            <a:chOff x="612394" y="3463430"/>
            <a:chExt cx="2040909" cy="28089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394" y="3476072"/>
              <a:ext cx="2032000" cy="2796274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21303" y="346343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Logistics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1303" y="3945807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Sale of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Tufnells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Parcel Express by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Caird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Capital LLP to Connect Group PLC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pricing advisory services to the vendor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£129m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Nov 2014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239" y="5038911"/>
              <a:ext cx="1152128" cy="295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6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864" y="4054318"/>
              <a:ext cx="906877" cy="354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2820499" y="542451"/>
            <a:ext cx="2032000" cy="2801798"/>
            <a:chOff x="9387724" y="504819"/>
            <a:chExt cx="2032000" cy="2801798"/>
          </a:xfrm>
        </p:grpSpPr>
        <p:grpSp>
          <p:nvGrpSpPr>
            <p:cNvPr id="73" name="Group 72"/>
            <p:cNvGrpSpPr/>
            <p:nvPr/>
          </p:nvGrpSpPr>
          <p:grpSpPr>
            <a:xfrm>
              <a:off x="9387724" y="504819"/>
              <a:ext cx="2032000" cy="2801798"/>
              <a:chOff x="4160912" y="3140968"/>
              <a:chExt cx="2032000" cy="2801798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60912" y="3141279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4160912" y="3140968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Technology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160912" y="3623345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Acquisition of CMC-KUHNKE Group by Union Park Capital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  <a:latin typeface="Arial"/>
                  </a:rPr>
                  <a:t>Dec 2014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74" name="Picture 2" descr="https://media.licdn.com/media/p/1/005/073/1a3/02bafaf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1352" y="1109186"/>
              <a:ext cx="1024743" cy="328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http://www.cmc-kuhnke.com/images/CMC-KUHNKE-Logo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7774" y="1927819"/>
              <a:ext cx="1731899" cy="336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/>
          <p:cNvGrpSpPr/>
          <p:nvPr/>
        </p:nvGrpSpPr>
        <p:grpSpPr>
          <a:xfrm>
            <a:off x="7237844" y="520516"/>
            <a:ext cx="2042716" cy="2802594"/>
            <a:chOff x="2791962" y="530272"/>
            <a:chExt cx="2042716" cy="2802594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1962" y="536592"/>
              <a:ext cx="2032000" cy="2796274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2802678" y="53027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Business services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802678" y="101264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Sale of Sovereign Capital’s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portfolio company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Cordium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to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European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vendor due diligence (financial and tax)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Dec 2014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83" name="Picture 8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0833" y="2112894"/>
              <a:ext cx="735690" cy="353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4726" y="1143289"/>
              <a:ext cx="416930" cy="378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798" y="1112921"/>
              <a:ext cx="753616" cy="423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" name="Group 85"/>
          <p:cNvGrpSpPr/>
          <p:nvPr/>
        </p:nvGrpSpPr>
        <p:grpSpPr>
          <a:xfrm>
            <a:off x="5038843" y="533216"/>
            <a:ext cx="2032000" cy="2801798"/>
            <a:chOff x="4160912" y="3140968"/>
            <a:chExt cx="2032000" cy="2801798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0912" y="3141279"/>
              <a:ext cx="2032000" cy="2796274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160912" y="314096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160912" y="362334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  <a:latin typeface="Arial"/>
                </a:rPr>
                <a:t>Creation of Safety &amp; Survival Systems International following roll-up of three marine safety entities by August Equity LLP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commercial and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Dec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90" name="Picture 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559" y="4797152"/>
              <a:ext cx="838567" cy="32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193" y="3731513"/>
              <a:ext cx="637437" cy="373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" name="Group 92"/>
          <p:cNvGrpSpPr/>
          <p:nvPr/>
        </p:nvGrpSpPr>
        <p:grpSpPr>
          <a:xfrm>
            <a:off x="5032222" y="3483884"/>
            <a:ext cx="2032000" cy="2801798"/>
            <a:chOff x="7206026" y="517572"/>
            <a:chExt cx="2032000" cy="2801798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6026" y="517572"/>
              <a:ext cx="2032000" cy="2796274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7206026" y="51757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Education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206026" y="99994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International School of Europe by H.I.G.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and tax structuring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Nov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03" name="Picture 2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2090" y="1916020"/>
              <a:ext cx="871736" cy="378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438" y="1083465"/>
              <a:ext cx="992812" cy="4510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5" name="Group 104"/>
          <p:cNvGrpSpPr/>
          <p:nvPr/>
        </p:nvGrpSpPr>
        <p:grpSpPr>
          <a:xfrm>
            <a:off x="2815554" y="3486711"/>
            <a:ext cx="2046837" cy="2808786"/>
            <a:chOff x="4985097" y="529105"/>
            <a:chExt cx="2046837" cy="2808786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5097" y="529105"/>
              <a:ext cx="2032000" cy="2796274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845" y="1127948"/>
              <a:ext cx="938212" cy="3715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8" name="TextBox 107"/>
            <p:cNvSpPr txBox="1"/>
            <p:nvPr/>
          </p:nvSpPr>
          <p:spPr>
            <a:xfrm>
              <a:off x="4999934" y="53609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999934" y="101847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majority stake in </a:t>
              </a:r>
              <a:r>
                <a:rPr lang="en-US" sz="900" dirty="0" err="1">
                  <a:solidFill>
                    <a:srgbClr val="646464"/>
                  </a:solidFill>
                </a:rPr>
                <a:t>Mackevision</a:t>
              </a:r>
              <a:r>
                <a:rPr lang="en-US" sz="900" dirty="0">
                  <a:solidFill>
                    <a:srgbClr val="646464"/>
                  </a:solidFill>
                </a:rPr>
                <a:t> by </a:t>
              </a:r>
              <a:r>
                <a:rPr lang="en-US" sz="900" dirty="0" err="1">
                  <a:solidFill>
                    <a:srgbClr val="646464"/>
                  </a:solidFill>
                </a:rPr>
                <a:t>Gimv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Nov 2014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10" name="Picture 3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541" y="1928402"/>
              <a:ext cx="653415" cy="473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6" name="Rectangle 45"/>
          <p:cNvSpPr/>
          <p:nvPr/>
        </p:nvSpPr>
        <p:spPr>
          <a:xfrm>
            <a:off x="605366" y="522468"/>
            <a:ext cx="2029001" cy="2793394"/>
          </a:xfrm>
          <a:prstGeom prst="rect">
            <a:avLst/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1200"/>
              </a:spcBef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GB" sz="4000" b="1">
                <a:latin typeface="+mj-lt"/>
                <a:cs typeface="Times New Roman" panose="02020603050405020304" pitchFamily="18" charset="0"/>
              </a:rPr>
              <a:t>2014</a:t>
            </a:r>
            <a:r>
              <a:rPr lang="en-GB" sz="2000" b="1">
                <a:latin typeface="+mj-lt"/>
                <a:cs typeface="Times New Roman" panose="02020603050405020304" pitchFamily="18" charset="0"/>
              </a:rPr>
              <a:t>  </a:t>
            </a:r>
            <a:r>
              <a:rPr lang="en-GB" sz="2000">
                <a:latin typeface="+mj-lt"/>
                <a:cs typeface="Times New Roman" panose="02020603050405020304" pitchFamily="18" charset="0"/>
              </a:rPr>
              <a:t> </a:t>
            </a:r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7" name="Right Triangle 46"/>
          <p:cNvSpPr/>
          <p:nvPr/>
        </p:nvSpPr>
        <p:spPr>
          <a:xfrm flipH="1">
            <a:off x="1491154" y="1492136"/>
            <a:ext cx="1143213" cy="183594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12" descr="AM_Logo.eps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9793" y="2413049"/>
            <a:ext cx="967202" cy="85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31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327377" y="3510678"/>
            <a:ext cx="2038101" cy="2801798"/>
            <a:chOff x="2815873" y="3488025"/>
            <a:chExt cx="2038101" cy="2801798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1974" y="3488025"/>
              <a:ext cx="2032000" cy="279627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2815873" y="348802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15873" y="397040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Rademacher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Geräte-Elektronik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by Cross and PINOVA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technology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Oct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795" y="5099332"/>
              <a:ext cx="1148903" cy="337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931" y="4156930"/>
              <a:ext cx="881408" cy="283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7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337" y="4167243"/>
              <a:ext cx="593018" cy="26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7" name="Group 86"/>
          <p:cNvGrpSpPr/>
          <p:nvPr/>
        </p:nvGrpSpPr>
        <p:grpSpPr>
          <a:xfrm>
            <a:off x="2833815" y="3495777"/>
            <a:ext cx="2032000" cy="2796274"/>
            <a:chOff x="2830134" y="3490686"/>
            <a:chExt cx="2032000" cy="2796274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134" y="3490686"/>
              <a:ext cx="2032000" cy="2796274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2830134" y="349068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Tour Operator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30134" y="396591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Civil Aviation Authority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advised the CAA in connection with the restructuring and relicensing of Monarch Group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$266m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Oct 2014</a:t>
              </a:r>
            </a:p>
          </p:txBody>
        </p:sp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029" y="4133390"/>
              <a:ext cx="349044" cy="349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8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86" y="4897760"/>
              <a:ext cx="928688" cy="347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2193" y="4122796"/>
              <a:ext cx="911543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5046146" y="3495777"/>
            <a:ext cx="2049892" cy="2806700"/>
            <a:chOff x="609800" y="3482501"/>
            <a:chExt cx="2049892" cy="2806700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00" y="3482501"/>
              <a:ext cx="2032000" cy="2796274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627692" y="348250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Retail and Consumer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27692" y="396978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office 2 office plc by Endless LLP fund investee company EVO Business Supplies Ltd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financial, operational and technology due diligence and post-merger integration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£19m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2014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581" y="4959655"/>
              <a:ext cx="404221" cy="468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503" y="4044967"/>
              <a:ext cx="601080" cy="398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601076" y="3482832"/>
            <a:ext cx="2032000" cy="2806700"/>
            <a:chOff x="5030171" y="496539"/>
            <a:chExt cx="2032000" cy="2806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0171" y="498505"/>
              <a:ext cx="2032000" cy="2796274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030171" y="496539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>
                  <a:solidFill>
                    <a:schemeClr val="bg1"/>
                  </a:solidFill>
                  <a:latin typeface="Arial"/>
                </a:rPr>
                <a:t>Manufacturing</a:t>
              </a:r>
              <a:endParaRPr lang="en-US" sz="110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30171" y="983818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Ziegler by DPE Deutsche Private Equity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</a:t>
              </a:r>
              <a:r>
                <a:rPr lang="en-GB" sz="900" dirty="0">
                  <a:solidFill>
                    <a:srgbClr val="646464"/>
                  </a:solidFill>
                </a:rPr>
                <a:t>financial and tax due diligence services, and support in developing a business plan for the Ziegler Group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2014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877" y="1924039"/>
              <a:ext cx="890588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181" y="1150475"/>
              <a:ext cx="1363980" cy="289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8" name="Group 67"/>
          <p:cNvGrpSpPr/>
          <p:nvPr/>
        </p:nvGrpSpPr>
        <p:grpSpPr>
          <a:xfrm>
            <a:off x="5015045" y="541411"/>
            <a:ext cx="2061835" cy="2806359"/>
            <a:chOff x="589975" y="486455"/>
            <a:chExt cx="2061835" cy="2806359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810" y="496540"/>
              <a:ext cx="2032000" cy="279627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9975" y="948608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5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Union Square Music by BMG Rights Management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Oct 2014</a:t>
              </a:r>
            </a:p>
            <a:p>
              <a:pPr marL="182563" indent="-182563" algn="ctr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9800" y="48645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Entertainment</a:t>
              </a:r>
            </a:p>
          </p:txBody>
        </p:sp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604" y="1150887"/>
              <a:ext cx="1082742" cy="314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599" y="1944549"/>
              <a:ext cx="1000889" cy="425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4" name="Group 73"/>
          <p:cNvGrpSpPr/>
          <p:nvPr/>
        </p:nvGrpSpPr>
        <p:grpSpPr>
          <a:xfrm>
            <a:off x="7333478" y="541337"/>
            <a:ext cx="2032000" cy="2807340"/>
            <a:chOff x="2815873" y="498174"/>
            <a:chExt cx="2032000" cy="2807340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5873" y="498174"/>
              <a:ext cx="2032000" cy="2796274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815873" y="49881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>
                  <a:solidFill>
                    <a:schemeClr val="bg1"/>
                  </a:solidFill>
                  <a:latin typeface="Arial"/>
                </a:rPr>
                <a:t>Education</a:t>
              </a:r>
              <a:endParaRPr lang="en-US" sz="110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815873" y="98609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Justin Craig Education by </a:t>
              </a:r>
              <a:r>
                <a:rPr lang="en-US" sz="900" dirty="0" err="1">
                  <a:solidFill>
                    <a:srgbClr val="646464"/>
                  </a:solidFill>
                </a:rPr>
                <a:t>Mander</a:t>
              </a:r>
              <a:r>
                <a:rPr lang="en-US" sz="900" dirty="0">
                  <a:solidFill>
                    <a:srgbClr val="646464"/>
                  </a:solidFill>
                </a:rPr>
                <a:t> Portman Woodward, a portfolio company of Levine </a:t>
              </a:r>
              <a:r>
                <a:rPr lang="en-US" sz="900" dirty="0" err="1">
                  <a:solidFill>
                    <a:srgbClr val="646464"/>
                  </a:solidFill>
                </a:rPr>
                <a:t>Leichtman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</a:t>
              </a:r>
              <a:r>
                <a:rPr lang="en-GB" sz="900" dirty="0">
                  <a:solidFill>
                    <a:srgbClr val="646464"/>
                  </a:solidFill>
                </a:rPr>
                <a:t>financial and tax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2014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237" y="1045016"/>
              <a:ext cx="388811" cy="500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309" y="2219206"/>
              <a:ext cx="753428" cy="323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5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755" y="1161683"/>
              <a:ext cx="7048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" name="Group 80"/>
          <p:cNvGrpSpPr/>
          <p:nvPr/>
        </p:nvGrpSpPr>
        <p:grpSpPr>
          <a:xfrm>
            <a:off x="2827006" y="541929"/>
            <a:ext cx="2044700" cy="2852834"/>
            <a:chOff x="2856273" y="488987"/>
            <a:chExt cx="2044700" cy="2852834"/>
          </a:xfrm>
        </p:grpSpPr>
        <p:grpSp>
          <p:nvGrpSpPr>
            <p:cNvPr id="82" name="Group 81"/>
            <p:cNvGrpSpPr/>
            <p:nvPr/>
          </p:nvGrpSpPr>
          <p:grpSpPr>
            <a:xfrm>
              <a:off x="2856273" y="488987"/>
              <a:ext cx="2044700" cy="2796274"/>
              <a:chOff x="7184208" y="3467376"/>
              <a:chExt cx="2044700" cy="2796274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84208" y="3467376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7196908" y="347361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Healthcare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199045" y="5438266"/>
                <a:ext cx="2002326" cy="61284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ct val="20000"/>
                  </a:spcBef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buSzPct val="100000"/>
                </a:pPr>
                <a:endParaRPr lang="en-GB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SzPct val="100000"/>
                </a:pPr>
                <a:r>
                  <a:rPr lang="en-GB" sz="900">
                    <a:solidFill>
                      <a:srgbClr val="646464"/>
                    </a:solidFill>
                  </a:rPr>
                  <a:t>Nov 2014</a:t>
                </a: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  <p:pic>
            <p:nvPicPr>
              <p:cNvPr id="115" name="Picture 2" descr="C:\Users\apainton\Pictures\untitled.png"/>
              <p:cNvPicPr>
                <a:picLocks noChangeAspect="1" noChangeArrowheads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5520" y="4080220"/>
                <a:ext cx="904875" cy="4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2857534" y="102240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5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Refinancing of Southern Dental</a:t>
              </a: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84031" y="537328"/>
            <a:ext cx="2043069" cy="2823757"/>
            <a:chOff x="5026610" y="3478922"/>
            <a:chExt cx="2043069" cy="2823757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4567" y="3478922"/>
              <a:ext cx="2032000" cy="2796274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5026610" y="3479682"/>
              <a:ext cx="1798682" cy="42013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1100" b="1" dirty="0">
                  <a:solidFill>
                    <a:schemeClr val="bg1"/>
                  </a:solidFill>
                </a:rPr>
                <a:t>Recruitment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37679" y="4020016"/>
              <a:ext cx="2032000" cy="22826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ts val="5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GB" sz="900" dirty="0" err="1">
                  <a:solidFill>
                    <a:srgbClr val="646464"/>
                  </a:solidFill>
                </a:rPr>
                <a:t>GatenbySanderson</a:t>
              </a:r>
              <a:r>
                <a:rPr lang="en-GB" sz="900" dirty="0">
                  <a:solidFill>
                    <a:srgbClr val="646464"/>
                  </a:solidFill>
                </a:rPr>
                <a:t> by Primary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financial, technology and tax due diligence services</a:t>
              </a: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Nov 2014</a:t>
              </a:r>
            </a:p>
            <a:p>
              <a:pPr marL="182563" indent="-182563" algn="ctr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28" name="Picture 2" descr="C:\Users\apainton\Pictures\untitled.png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0653" y="4054318"/>
              <a:ext cx="1346051" cy="320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4" descr="C:\Users\apainton\Pictures\untitled.png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691" y="4985081"/>
              <a:ext cx="1740439" cy="287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2397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272028" y="3504922"/>
            <a:ext cx="2048617" cy="2801798"/>
            <a:chOff x="2809522" y="3439961"/>
            <a:chExt cx="2048617" cy="2801798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9522" y="3439961"/>
              <a:ext cx="2032000" cy="2796274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2812028" y="345433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Retail and Consumer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26139" y="3922338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majority stake in Mamas &amp; Papas by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Bluegem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Capital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financial </a:t>
              </a:r>
              <a:br>
                <a:rPr lang="en-US" sz="900" dirty="0">
                  <a:solidFill>
                    <a:srgbClr val="646464"/>
                  </a:solidFill>
                  <a:latin typeface="Arial"/>
                </a:rPr>
              </a:b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due diligence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Jul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978" y="4024562"/>
              <a:ext cx="1265238" cy="407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2" descr="C:\Users\apainton\Pictures\imagesCA3URBGX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812" y="5024029"/>
              <a:ext cx="1166623" cy="43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5063012" y="3492078"/>
            <a:ext cx="2037852" cy="2800825"/>
            <a:chOff x="584634" y="3426618"/>
            <a:chExt cx="2037852" cy="2800825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486" y="3431169"/>
              <a:ext cx="2032000" cy="2796274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584634" y="387535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4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GB" sz="900" dirty="0" err="1">
                  <a:solidFill>
                    <a:srgbClr val="646464"/>
                  </a:solidFill>
                </a:rPr>
                <a:t>Knauf</a:t>
              </a:r>
              <a:r>
                <a:rPr lang="en-GB" sz="900" dirty="0">
                  <a:solidFill>
                    <a:srgbClr val="646464"/>
                  </a:solidFill>
                </a:rPr>
                <a:t> </a:t>
              </a:r>
              <a:r>
                <a:rPr lang="en-GB" sz="900" dirty="0" err="1">
                  <a:solidFill>
                    <a:srgbClr val="646464"/>
                  </a:solidFill>
                </a:rPr>
                <a:t>Dämmstoffe</a:t>
              </a:r>
              <a:r>
                <a:rPr lang="en-GB" sz="900" dirty="0">
                  <a:solidFill>
                    <a:srgbClr val="646464"/>
                  </a:solidFill>
                </a:rPr>
                <a:t> by </a:t>
              </a:r>
            </a:p>
            <a:p>
              <a:pPr algn="ctr">
                <a:spcBef>
                  <a:spcPts val="400"/>
                </a:spcBef>
                <a:buClr>
                  <a:srgbClr val="646464"/>
                </a:buClr>
                <a:buSzPct val="100000"/>
              </a:pPr>
              <a:r>
                <a:rPr lang="en-GB" sz="900" dirty="0" err="1">
                  <a:solidFill>
                    <a:srgbClr val="646464"/>
                  </a:solidFill>
                </a:rPr>
                <a:t>Synbra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and operational due diligence and post-merger integration services</a:t>
              </a:r>
            </a:p>
            <a:p>
              <a:pPr algn="ctr">
                <a:spcBef>
                  <a:spcPts val="7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GB" sz="900">
                  <a:solidFill>
                    <a:srgbClr val="646464"/>
                  </a:solidFill>
                </a:rPr>
                <a:t>Aug 2014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marL="182563" indent="-182563" algn="ctr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84634" y="342661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64" y="3978141"/>
              <a:ext cx="1152525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66" y="4961709"/>
              <a:ext cx="1574722" cy="306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2824328" y="3490386"/>
            <a:ext cx="2050385" cy="2802517"/>
            <a:chOff x="7232413" y="467469"/>
            <a:chExt cx="2050385" cy="2802517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6526" y="473712"/>
              <a:ext cx="2032000" cy="2796274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7232413" y="92813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5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GB" sz="900" dirty="0" err="1">
                  <a:solidFill>
                    <a:srgbClr val="646464"/>
                  </a:solidFill>
                </a:rPr>
                <a:t>Tellermate</a:t>
              </a:r>
              <a:r>
                <a:rPr lang="en-GB" sz="900" dirty="0">
                  <a:solidFill>
                    <a:srgbClr val="646464"/>
                  </a:solidFill>
                </a:rPr>
                <a:t> Holdings Limited by Brookside Equity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FF0000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financial, tax and technology due diligence and pricing advisory services</a:t>
              </a: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>
                  <a:solidFill>
                    <a:srgbClr val="646464"/>
                  </a:solidFill>
                </a:rPr>
                <a:t>Aug 2014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marL="182563" indent="-182563" algn="ctr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50798" y="467469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pic>
          <p:nvPicPr>
            <p:cNvPr id="73" name="Picture 2" descr="C:\Users\apainton\Pictures\tellermate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9256" y="1929982"/>
              <a:ext cx="853370" cy="62537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3" descr="C:\Users\apainton\Pictures\brook equity - Copy.jp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3460" y="1060857"/>
              <a:ext cx="416930" cy="42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 51"/>
          <p:cNvGrpSpPr/>
          <p:nvPr/>
        </p:nvGrpSpPr>
        <p:grpSpPr>
          <a:xfrm>
            <a:off x="581509" y="3491262"/>
            <a:ext cx="2061674" cy="2796274"/>
            <a:chOff x="5012430" y="468975"/>
            <a:chExt cx="2061674" cy="2796274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0475" y="468975"/>
              <a:ext cx="2032000" cy="2796274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5012430" y="93437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5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Infectious Music by BMG Rights Management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FF0000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Sep 2014</a:t>
              </a:r>
            </a:p>
            <a:p>
              <a:pPr marL="182563" indent="-182563" algn="ctr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42104" y="47371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Entertainment</a:t>
              </a:r>
            </a:p>
          </p:txBody>
        </p:sp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059" y="1136655"/>
              <a:ext cx="1082742" cy="314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8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3967" y="1857443"/>
              <a:ext cx="796008" cy="560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>
            <a:off x="5057265" y="527399"/>
            <a:ext cx="2043599" cy="2799873"/>
            <a:chOff x="567431" y="467468"/>
            <a:chExt cx="2043599" cy="2799873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030" y="471067"/>
              <a:ext cx="2032000" cy="2796274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567431" y="92813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5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Assistance on valuation of </a:t>
              </a:r>
              <a:r>
                <a:rPr lang="en-GB" sz="900" dirty="0" err="1">
                  <a:solidFill>
                    <a:srgbClr val="646464"/>
                  </a:solidFill>
                </a:rPr>
                <a:t>Hestya</a:t>
              </a:r>
              <a:r>
                <a:rPr lang="en-GB" sz="900" dirty="0">
                  <a:solidFill>
                    <a:srgbClr val="646464"/>
                  </a:solidFill>
                </a:rPr>
                <a:t> Energy B.V. for The Carlyle Group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FF0000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independent model review and valuation services</a:t>
              </a: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>
                  <a:solidFill>
                    <a:srgbClr val="646464"/>
                  </a:solidFill>
                </a:rPr>
                <a:t>Sep 2014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marL="182563" indent="-182563" algn="ctr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74527" y="46746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Logistics</a:t>
              </a:r>
            </a:p>
          </p:txBody>
        </p:sp>
        <p:pic>
          <p:nvPicPr>
            <p:cNvPr id="84" name="Picture 4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12" y="1159321"/>
              <a:ext cx="1609551" cy="227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7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65" y="2025766"/>
              <a:ext cx="1060597" cy="340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6" name="Group 85"/>
          <p:cNvGrpSpPr/>
          <p:nvPr/>
        </p:nvGrpSpPr>
        <p:grpSpPr>
          <a:xfrm>
            <a:off x="2834421" y="525474"/>
            <a:ext cx="2033930" cy="2801798"/>
            <a:chOff x="7263496" y="3466312"/>
            <a:chExt cx="2033930" cy="2801798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3496" y="3466312"/>
              <a:ext cx="2032000" cy="2796274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7265426" y="346631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265426" y="394868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SafeIT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by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Regenersis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PLC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commercial and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Sep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99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239" y="4954269"/>
              <a:ext cx="1080135" cy="3886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0" name="Picture 99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239" y="4018655"/>
              <a:ext cx="1090249" cy="415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2" name="Group 111"/>
          <p:cNvGrpSpPr/>
          <p:nvPr/>
        </p:nvGrpSpPr>
        <p:grpSpPr>
          <a:xfrm>
            <a:off x="7287371" y="524754"/>
            <a:ext cx="2039096" cy="2796274"/>
            <a:chOff x="2784613" y="471067"/>
            <a:chExt cx="2039096" cy="2796274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1709" y="471067"/>
              <a:ext cx="2032000" cy="2796274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2784613" y="93437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ts val="5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Acquisition of </a:t>
              </a:r>
              <a:r>
                <a:rPr lang="en-GB" sz="900" dirty="0" err="1">
                  <a:solidFill>
                    <a:srgbClr val="646464"/>
                  </a:solidFill>
                </a:rPr>
                <a:t>BlueGlue</a:t>
              </a:r>
              <a:r>
                <a:rPr lang="en-GB" sz="900" dirty="0">
                  <a:solidFill>
                    <a:srgbClr val="646464"/>
                  </a:solidFill>
                </a:rPr>
                <a:t> by Gridiron Capital portfolio company Motion Recruitment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FF0000"/>
                </a:solidFill>
              </a:endParaRP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spcBef>
                  <a:spcPts val="700"/>
                </a:spcBef>
                <a:buClr>
                  <a:srgbClr val="646464"/>
                </a:buClr>
                <a:buSzPct val="100000"/>
              </a:pPr>
              <a:r>
                <a:rPr lang="en-GB" sz="900">
                  <a:solidFill>
                    <a:srgbClr val="646464"/>
                  </a:solidFill>
                </a:rPr>
                <a:t>Sep 2014</a:t>
              </a:r>
              <a:endParaRPr lang="en-GB" sz="900" dirty="0">
                <a:solidFill>
                  <a:srgbClr val="646464"/>
                </a:solidFill>
              </a:endParaRPr>
            </a:p>
            <a:p>
              <a:pPr marL="182563" indent="-182563" algn="ctr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791709" y="47371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Recruitment</a:t>
              </a:r>
            </a:p>
          </p:txBody>
        </p:sp>
        <p:pic>
          <p:nvPicPr>
            <p:cNvPr id="116" name="Picture 5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296" y="1136655"/>
              <a:ext cx="1384548" cy="256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6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02" y="1949876"/>
              <a:ext cx="936104" cy="468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8" name="Group 117"/>
          <p:cNvGrpSpPr/>
          <p:nvPr/>
        </p:nvGrpSpPr>
        <p:grpSpPr>
          <a:xfrm>
            <a:off x="594250" y="518744"/>
            <a:ext cx="2032000" cy="2806273"/>
            <a:chOff x="5034567" y="3468923"/>
            <a:chExt cx="2032000" cy="2806273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4567" y="3478922"/>
              <a:ext cx="2032000" cy="2796274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5034567" y="346892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Real estate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034567" y="395130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Captiva Capital Management by Alvarez &amp; Marsal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performed the internal financial due diligence and pricing advisory work streams 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Oct 2014</a:t>
              </a: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629" y="4882410"/>
              <a:ext cx="1285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3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840" y="4071048"/>
              <a:ext cx="423453" cy="372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2497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7357528" y="3513141"/>
            <a:ext cx="2032000" cy="2801798"/>
            <a:chOff x="4534347" y="1459649"/>
            <a:chExt cx="2032000" cy="2801798"/>
          </a:xfrm>
        </p:grpSpPr>
        <p:grpSp>
          <p:nvGrpSpPr>
            <p:cNvPr id="54" name="Group 53"/>
            <p:cNvGrpSpPr/>
            <p:nvPr/>
          </p:nvGrpSpPr>
          <p:grpSpPr>
            <a:xfrm>
              <a:off x="4534347" y="1459649"/>
              <a:ext cx="2032000" cy="2801798"/>
              <a:chOff x="633584" y="502756"/>
              <a:chExt cx="2032000" cy="2801798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584" y="50306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633584" y="502756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Manufacturing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33584" y="98513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Proposed sale of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Daler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</a:t>
                </a:r>
                <a:r>
                  <a:rPr lang="en-GB" sz="900" dirty="0" err="1">
                    <a:solidFill>
                      <a:srgbClr val="646464"/>
                    </a:solidFill>
                    <a:latin typeface="Arial"/>
                  </a:rPr>
                  <a:t>Rowney</a:t>
                </a: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 by 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GB" sz="900" dirty="0">
                    <a:solidFill>
                      <a:srgbClr val="646464"/>
                    </a:solidFill>
                    <a:latin typeface="Arial"/>
                  </a:rPr>
                  <a:t>Electra Private Equity to FILA Group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2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Due Diligence (financial,  tax and technology) and pricing advisory services</a:t>
                </a:r>
                <a:endParaRPr lang="en-GB" sz="3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Apr 2014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249" y="2160040"/>
              <a:ext cx="1334719" cy="1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9904" y="2936026"/>
              <a:ext cx="1580885" cy="243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Group 54"/>
          <p:cNvGrpSpPr/>
          <p:nvPr/>
        </p:nvGrpSpPr>
        <p:grpSpPr>
          <a:xfrm>
            <a:off x="5114146" y="3501253"/>
            <a:ext cx="2050921" cy="2796274"/>
            <a:chOff x="609632" y="3406204"/>
            <a:chExt cx="2050921" cy="2796274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853" y="3406204"/>
              <a:ext cx="2032000" cy="279627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09632" y="387384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Skint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and Loaded Records and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Fatboy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Slim Catalogue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financial and </a:t>
              </a:r>
              <a:br>
                <a:rPr lang="en-US" sz="900" dirty="0">
                  <a:solidFill>
                    <a:srgbClr val="646464"/>
                  </a:solidFill>
                  <a:latin typeface="Arial"/>
                </a:rPr>
              </a:b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Apr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6" name="Picture 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182" y="4932461"/>
              <a:ext cx="864096" cy="201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628553" y="341010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Entertainment</a:t>
              </a:r>
            </a:p>
          </p:txBody>
        </p:sp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479" y="4053714"/>
              <a:ext cx="1082742" cy="314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5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04" y="4904752"/>
              <a:ext cx="810883" cy="333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0" name="Group 69"/>
          <p:cNvGrpSpPr/>
          <p:nvPr/>
        </p:nvGrpSpPr>
        <p:grpSpPr>
          <a:xfrm>
            <a:off x="2896068" y="3495313"/>
            <a:ext cx="2045298" cy="2808154"/>
            <a:chOff x="7242403" y="477816"/>
            <a:chExt cx="2045298" cy="2808154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2403" y="477816"/>
              <a:ext cx="2032000" cy="2796274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7255701" y="47854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255701" y="96654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ASK Chemicals </a:t>
              </a:r>
              <a:br>
                <a:rPr lang="en-US" sz="900" dirty="0">
                  <a:solidFill>
                    <a:srgbClr val="646464"/>
                  </a:solidFill>
                  <a:latin typeface="Arial"/>
                </a:rPr>
              </a:b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by Rhône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integrated </a:t>
              </a:r>
              <a:br>
                <a:rPr lang="en-US" sz="900" dirty="0">
                  <a:solidFill>
                    <a:srgbClr val="646464"/>
                  </a:solidFill>
                  <a:latin typeface="Arial"/>
                </a:rPr>
              </a:b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financial and operational </a:t>
              </a:r>
              <a:br>
                <a:rPr lang="en-US" sz="900" dirty="0">
                  <a:solidFill>
                    <a:srgbClr val="646464"/>
                  </a:solidFill>
                  <a:latin typeface="Arial"/>
                </a:rPr>
              </a:b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€257m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Apr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4" name="Picture 4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973" y="1106777"/>
              <a:ext cx="1191372" cy="305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2885" y="1919499"/>
              <a:ext cx="1352179" cy="330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590302" y="3492166"/>
            <a:ext cx="2044414" cy="2808148"/>
            <a:chOff x="5025649" y="471882"/>
            <a:chExt cx="2044414" cy="2808148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5649" y="471882"/>
              <a:ext cx="2032000" cy="2796274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5038063" y="47854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Transportation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038063" y="96060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Beacon Rail </a:t>
              </a:r>
              <a:br>
                <a:rPr lang="en-US" sz="900" dirty="0">
                  <a:solidFill>
                    <a:srgbClr val="646464"/>
                  </a:solidFill>
                  <a:latin typeface="Arial"/>
                </a:rPr>
              </a:b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Leasing by Pamplona Capital Management LLP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the tax due diligence and tax structuring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$450m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May 2014</a:t>
              </a:r>
            </a:p>
          </p:txBody>
        </p:sp>
        <p:pic>
          <p:nvPicPr>
            <p:cNvPr id="80" name="Picture 1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048" y="1061281"/>
              <a:ext cx="14001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11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776" y="2006192"/>
              <a:ext cx="906485" cy="424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" name="Group 81"/>
          <p:cNvGrpSpPr/>
          <p:nvPr/>
        </p:nvGrpSpPr>
        <p:grpSpPr>
          <a:xfrm>
            <a:off x="5126046" y="542563"/>
            <a:ext cx="2039188" cy="2796274"/>
            <a:chOff x="608665" y="463751"/>
            <a:chExt cx="2039188" cy="2796274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665" y="463751"/>
              <a:ext cx="2032000" cy="2796274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615853" y="47151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Healthcare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15853" y="93952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Sale of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Tracscare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Group by Sovereign Capital to G Square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vendor due diligence (</a:t>
              </a:r>
              <a:r>
                <a:rPr lang="en-US" sz="900" dirty="0">
                  <a:solidFill>
                    <a:srgbClr val="646464"/>
                  </a:solidFill>
                </a:rPr>
                <a:t>financial and tax) services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Jun 2014</a:t>
              </a:r>
            </a:p>
          </p:txBody>
        </p:sp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251" y="1047244"/>
              <a:ext cx="474533" cy="430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71" y="1873786"/>
              <a:ext cx="1123950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" name="Group 87"/>
          <p:cNvGrpSpPr/>
          <p:nvPr/>
        </p:nvGrpSpPr>
        <p:grpSpPr>
          <a:xfrm>
            <a:off x="2911888" y="537298"/>
            <a:ext cx="2032118" cy="2806805"/>
            <a:chOff x="7250680" y="3434954"/>
            <a:chExt cx="2032118" cy="2806805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0680" y="3434954"/>
              <a:ext cx="2032000" cy="2796274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7250798" y="343996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250798" y="3922338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Maplin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Electronics by Rutland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£85m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Jun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171" y="4024562"/>
              <a:ext cx="811495" cy="412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8548" y="4866760"/>
              <a:ext cx="1271439" cy="472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6" name="Group 95"/>
          <p:cNvGrpSpPr/>
          <p:nvPr/>
        </p:nvGrpSpPr>
        <p:grpSpPr>
          <a:xfrm>
            <a:off x="7346955" y="545694"/>
            <a:ext cx="2035604" cy="2801487"/>
            <a:chOff x="2819407" y="468148"/>
            <a:chExt cx="2035604" cy="2801487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7" y="468148"/>
              <a:ext cx="2032000" cy="2796274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2823011" y="46814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823011" y="95021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minority stake in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Catalis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SE by Vespa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vendor due diligence (</a:t>
              </a:r>
              <a:r>
                <a:rPr lang="en-US" sz="900" dirty="0">
                  <a:solidFill>
                    <a:srgbClr val="646464"/>
                  </a:solidFill>
                </a:rPr>
                <a:t>financial and tax) services</a:t>
              </a:r>
              <a:br>
                <a:rPr lang="en-US" sz="900" dirty="0">
                  <a:solidFill>
                    <a:srgbClr val="646464"/>
                  </a:solidFill>
                  <a:latin typeface="Arial"/>
                </a:rPr>
              </a:b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to the company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May 2014</a:t>
              </a:r>
            </a:p>
          </p:txBody>
        </p:sp>
        <p:pic>
          <p:nvPicPr>
            <p:cNvPr id="114" name="Picture 9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615" y="1067564"/>
              <a:ext cx="1258427" cy="397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8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705" y="1996007"/>
              <a:ext cx="1205281" cy="306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6" name="Group 115"/>
          <p:cNvGrpSpPr/>
          <p:nvPr/>
        </p:nvGrpSpPr>
        <p:grpSpPr>
          <a:xfrm>
            <a:off x="596033" y="534642"/>
            <a:ext cx="2044700" cy="2796274"/>
            <a:chOff x="5042104" y="3438327"/>
            <a:chExt cx="2044700" cy="2796274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2104" y="3438327"/>
              <a:ext cx="2032000" cy="2796274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054804" y="343996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Healthcare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054804" y="3907967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  <a:latin typeface="Arial"/>
                </a:rPr>
                <a:t>Dupont</a:t>
              </a: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 Medical by Drive Medical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  <a:latin typeface="Arial"/>
                </a:rPr>
                <a:t>A&amp;M provided financial and tax due diligence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Jul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24" name="Picture 3" descr="C:\Users\apainton\Pictures\untitled.png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820" y="4002720"/>
              <a:ext cx="1287152" cy="44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916" y="4821909"/>
              <a:ext cx="996271" cy="523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919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18896-368E-45F4-B659-836DCA8B59C0}"/>
              </a:ext>
            </a:extLst>
          </p:cNvPr>
          <p:cNvGrpSpPr/>
          <p:nvPr/>
        </p:nvGrpSpPr>
        <p:grpSpPr>
          <a:xfrm>
            <a:off x="7200000" y="3528000"/>
            <a:ext cx="2066400" cy="2749169"/>
            <a:chOff x="7200000" y="504000"/>
            <a:chExt cx="2066400" cy="274916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DE1AC5-57C0-4C8C-AD46-0F0F2651E4AA}"/>
                </a:ext>
              </a:extLst>
            </p:cNvPr>
            <p:cNvGrpSpPr/>
            <p:nvPr/>
          </p:nvGrpSpPr>
          <p:grpSpPr>
            <a:xfrm>
              <a:off x="7200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2C41320-A66F-4A9E-BD1A-6ECF90DDE4D9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F3E8036-40AF-4DD3-B3B2-5D94B5182924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C7B9265F-30EE-4651-924A-565374259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A9E5385-8EC6-42FA-AC13-CF79C9FD79A4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Media</a:t>
                    </a:r>
                  </a:p>
                </p:txBody>
              </p:sp>
            </p:grpSp>
            <p:sp>
              <p:nvSpPr>
                <p:cNvPr id="1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736D3A52-679D-41E3-AA98-34F0DF0B8B5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F276DB-8709-42AC-BD09-AF62F237BDBF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Asset Control by Marlin Equity to Sovereign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financial due diligence and tax factbook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" name="Picture 2" descr="Image result for sovereign capital">
              <a:extLst>
                <a:ext uri="{FF2B5EF4-FFF2-40B4-BE49-F238E27FC236}">
                  <a16:creationId xmlns:a16="http://schemas.microsoft.com/office/drawing/2014/main" id="{A3026FCB-72DE-4982-B39B-37F8B45572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65642" y="2090219"/>
              <a:ext cx="985617" cy="315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Image result for marlin equity">
              <a:extLst>
                <a:ext uri="{FF2B5EF4-FFF2-40B4-BE49-F238E27FC236}">
                  <a16:creationId xmlns:a16="http://schemas.microsoft.com/office/drawing/2014/main" id="{343034B6-4A9C-4185-BCBC-F52A8DB68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5116" y="1021565"/>
              <a:ext cx="1826143" cy="49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There are no financial details">
              <a:extLst>
                <a:ext uri="{FF2B5EF4-FFF2-40B4-BE49-F238E27FC236}">
                  <a16:creationId xmlns:a16="http://schemas.microsoft.com/office/drawing/2014/main" id="{1D588D39-0158-430D-AB8A-3EFDE106A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5116" y="1847639"/>
              <a:ext cx="731007" cy="73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04886B-4690-4C3B-98CC-D88F65800ABA}"/>
              </a:ext>
            </a:extLst>
          </p:cNvPr>
          <p:cNvGrpSpPr/>
          <p:nvPr/>
        </p:nvGrpSpPr>
        <p:grpSpPr>
          <a:xfrm>
            <a:off x="4968000" y="3528000"/>
            <a:ext cx="2066400" cy="2749169"/>
            <a:chOff x="4968000" y="504000"/>
            <a:chExt cx="2066400" cy="27491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DF6AFBC-DE68-4C02-BB14-7817951CBB7B}"/>
                </a:ext>
              </a:extLst>
            </p:cNvPr>
            <p:cNvGrpSpPr/>
            <p:nvPr/>
          </p:nvGrpSpPr>
          <p:grpSpPr>
            <a:xfrm>
              <a:off x="4968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7608F81-E74D-462F-BAF7-7AC09DFC0EF7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E29C03D-C33F-4A26-93AE-D9825F4ACF77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05F9FAE1-C9B8-4D57-BFB5-37C7DFFD2A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D31BE89-289B-4D82-B6C8-194D6A48E473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Media</a:t>
                    </a:r>
                  </a:p>
                </p:txBody>
              </p:sp>
            </p:grpSp>
            <p:sp>
              <p:nvSpPr>
                <p:cNvPr id="2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F77036B-D131-4DCB-867B-9CEB229BDAD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E9F3B1-6D75-41D9-8848-8E4625F75A85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World Circuit Music by BMG Music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22" name="Picture 18" descr="Image result for world circuit music logo">
              <a:extLst>
                <a:ext uri="{FF2B5EF4-FFF2-40B4-BE49-F238E27FC236}">
                  <a16:creationId xmlns:a16="http://schemas.microsoft.com/office/drawing/2014/main" id="{341DB2D8-7B95-4AA3-9AB3-142AE83F2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727" y="1912648"/>
              <a:ext cx="1416757" cy="60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Image result for bmg music">
              <a:extLst>
                <a:ext uri="{FF2B5EF4-FFF2-40B4-BE49-F238E27FC236}">
                  <a16:creationId xmlns:a16="http://schemas.microsoft.com/office/drawing/2014/main" id="{15AD93D0-6DC7-45DB-BB0A-B8D717BE1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80" y="1065983"/>
              <a:ext cx="1161253" cy="479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849304-1666-42F8-97D9-5CC9D770E8C2}"/>
              </a:ext>
            </a:extLst>
          </p:cNvPr>
          <p:cNvGrpSpPr/>
          <p:nvPr/>
        </p:nvGrpSpPr>
        <p:grpSpPr>
          <a:xfrm>
            <a:off x="2736000" y="3528000"/>
            <a:ext cx="2066400" cy="2749169"/>
            <a:chOff x="2736000" y="3528000"/>
            <a:chExt cx="2066400" cy="274916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FD4A7B6-750C-4204-BF8B-4BCFABC04D6B}"/>
                </a:ext>
              </a:extLst>
            </p:cNvPr>
            <p:cNvGrpSpPr/>
            <p:nvPr/>
          </p:nvGrpSpPr>
          <p:grpSpPr>
            <a:xfrm>
              <a:off x="273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48B93DC-0080-44DC-8F78-16E55A8E4CEB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DD85721C-E5C6-4742-AEDA-0332C5B4EF60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4294C86D-C3E9-4ECE-B0D1-F1AE7D5012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9DBB62E-4F3C-4356-A87C-A136228BAE56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Software</a:t>
                    </a:r>
                  </a:p>
                </p:txBody>
              </p:sp>
            </p:grpSp>
            <p:sp>
              <p:nvSpPr>
                <p:cNvPr id="3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6F9A9ADC-1DE0-4A96-8B27-5B16A250F8B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8A6764-24EE-40FE-87C1-97E476AA113E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Era Systems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BluJay</a:t>
                </a:r>
                <a:r>
                  <a:rPr lang="en-US" sz="900" dirty="0">
                    <a:solidFill>
                      <a:srgbClr val="646464"/>
                    </a:solidFill>
                  </a:rPr>
                  <a:t> Solutions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32" name="Picture 6" descr="Image result for era systems">
              <a:extLst>
                <a:ext uri="{FF2B5EF4-FFF2-40B4-BE49-F238E27FC236}">
                  <a16:creationId xmlns:a16="http://schemas.microsoft.com/office/drawing/2014/main" id="{A789510B-E2DF-420D-A37D-2C196B3AD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465" y="4902737"/>
              <a:ext cx="622151" cy="622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Image result for blujay solutions logo">
              <a:extLst>
                <a:ext uri="{FF2B5EF4-FFF2-40B4-BE49-F238E27FC236}">
                  <a16:creationId xmlns:a16="http://schemas.microsoft.com/office/drawing/2014/main" id="{9B3C2FFE-892B-48ED-93E8-28531F49F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1469" y="4089983"/>
              <a:ext cx="1598141" cy="489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6043BD-7B4D-4EC3-9A34-769A1E66D406}"/>
              </a:ext>
            </a:extLst>
          </p:cNvPr>
          <p:cNvGrpSpPr/>
          <p:nvPr/>
        </p:nvGrpSpPr>
        <p:grpSpPr>
          <a:xfrm>
            <a:off x="4968000" y="511417"/>
            <a:ext cx="2066400" cy="2749169"/>
            <a:chOff x="2736000" y="511417"/>
            <a:chExt cx="2066400" cy="274916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AE1C075-3508-4B3C-B69D-6E32AECB86C5}"/>
                </a:ext>
              </a:extLst>
            </p:cNvPr>
            <p:cNvGrpSpPr/>
            <p:nvPr/>
          </p:nvGrpSpPr>
          <p:grpSpPr>
            <a:xfrm>
              <a:off x="2736000" y="511417"/>
              <a:ext cx="2066400" cy="2749169"/>
              <a:chOff x="572315" y="504000"/>
              <a:chExt cx="2096455" cy="2749169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7FB5344-C721-4AC9-989C-88E5E15C4E03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58E57FE-F080-4FA6-9021-FF32387909CD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75E3EFAE-476D-4EE6-A1D0-0CF44A3785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DC90749-5C35-4438-B019-5884775EFEE0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Leisure</a:t>
                    </a:r>
                  </a:p>
                </p:txBody>
              </p:sp>
            </p:grpSp>
            <p:sp>
              <p:nvSpPr>
                <p:cNvPr id="56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E236C7C7-AE82-423C-9E56-9A8689FA85F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118A4B8-0405-49DB-8C47-0AF50D07F815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Holiday Taxis Group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Nov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52" name="Picture 2" descr="Image result for holiday taxis group logo">
              <a:extLst>
                <a:ext uri="{FF2B5EF4-FFF2-40B4-BE49-F238E27FC236}">
                  <a16:creationId xmlns:a16="http://schemas.microsoft.com/office/drawing/2014/main" id="{0383C9BE-7362-454B-BF93-CF5D76F23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253" y="1401019"/>
              <a:ext cx="1538576" cy="1153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14F1E94-4ABF-4B6E-BD3C-4EE7333FF56C}"/>
              </a:ext>
            </a:extLst>
          </p:cNvPr>
          <p:cNvGrpSpPr/>
          <p:nvPr/>
        </p:nvGrpSpPr>
        <p:grpSpPr>
          <a:xfrm>
            <a:off x="7200000" y="504000"/>
            <a:ext cx="2066400" cy="2749169"/>
            <a:chOff x="7200000" y="504000"/>
            <a:chExt cx="2066400" cy="274916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182A45C-98F3-4023-83B5-3080F9585827}"/>
                </a:ext>
              </a:extLst>
            </p:cNvPr>
            <p:cNvGrpSpPr/>
            <p:nvPr/>
          </p:nvGrpSpPr>
          <p:grpSpPr>
            <a:xfrm>
              <a:off x="7200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1CA3B9D-7A91-4492-973D-E9DB333C9D7C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759E993D-4115-43BB-BA86-B74F95D3E38B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50E598B2-8DD2-4A66-A205-5E518363D9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6A6E9BDF-6393-4FE7-9AA4-D165B5D5EF38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Industrials</a:t>
                    </a:r>
                  </a:p>
                </p:txBody>
              </p:sp>
            </p:grpSp>
            <p:sp>
              <p:nvSpPr>
                <p:cNvPr id="66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9EF0C393-C4A1-4535-B00D-2FBC1D104E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76569E-6182-4208-802F-5B17D2391DA0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Financial review of Monarch Aircraft Engineering for the CAA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Nov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3A51E3EB-11FC-49E8-ACD3-1DA8CE323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3347" y="1052511"/>
              <a:ext cx="669519" cy="752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9CC3B3E-9CA8-4CCA-B50E-DC8051760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74920" y="2218912"/>
              <a:ext cx="1106372" cy="5654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AA6E385-DB95-45F7-94AF-1AA97F6C89C6}"/>
              </a:ext>
            </a:extLst>
          </p:cNvPr>
          <p:cNvGrpSpPr/>
          <p:nvPr/>
        </p:nvGrpSpPr>
        <p:grpSpPr>
          <a:xfrm>
            <a:off x="576000" y="504000"/>
            <a:ext cx="2066400" cy="2749169"/>
            <a:chOff x="639531" y="516180"/>
            <a:chExt cx="2066400" cy="274916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1587EF6-8E3F-4512-9DCE-6BB0E8217E14}"/>
                </a:ext>
              </a:extLst>
            </p:cNvPr>
            <p:cNvGrpSpPr/>
            <p:nvPr/>
          </p:nvGrpSpPr>
          <p:grpSpPr>
            <a:xfrm>
              <a:off x="639531" y="516180"/>
              <a:ext cx="2066400" cy="2749169"/>
              <a:chOff x="572315" y="504000"/>
              <a:chExt cx="2096455" cy="274916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DD1C58BF-7C8A-4ABB-8D58-7F2E402A5C78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F94F0A19-C9DA-453B-920C-F9264B34EC5B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FFABEBAF-955C-40E4-A1D8-BA6F27FEC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3D8B479-8FFC-4E23-98BD-049A7EEF0101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Software</a:t>
                    </a:r>
                  </a:p>
                </p:txBody>
              </p:sp>
            </p:grpSp>
            <p:sp>
              <p:nvSpPr>
                <p:cNvPr id="75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DB28BE6A-91E1-46F9-9BF7-2044918F247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DDB84F3-2CA8-4113-9EDC-4A689A2ACD48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Investment in Technology &amp; Strategy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Ardian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Nov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3074" name="Picture 2" descr="Technology &amp; Strategy Group">
              <a:extLst>
                <a:ext uri="{FF2B5EF4-FFF2-40B4-BE49-F238E27FC236}">
                  <a16:creationId xmlns:a16="http://schemas.microsoft.com/office/drawing/2014/main" id="{13C916C7-0923-4378-8437-8A330DAFE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551" y="1923733"/>
              <a:ext cx="1209675" cy="504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rdian">
              <a:extLst>
                <a:ext uri="{FF2B5EF4-FFF2-40B4-BE49-F238E27FC236}">
                  <a16:creationId xmlns:a16="http://schemas.microsoft.com/office/drawing/2014/main" id="{0C767B28-6BE5-40D5-A845-ECC4168B5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551" y="1200603"/>
              <a:ext cx="1211263" cy="177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A606068-099F-4D71-B432-2DAC08DF47E1}"/>
              </a:ext>
            </a:extLst>
          </p:cNvPr>
          <p:cNvGrpSpPr/>
          <p:nvPr/>
        </p:nvGrpSpPr>
        <p:grpSpPr>
          <a:xfrm>
            <a:off x="2736000" y="504000"/>
            <a:ext cx="2066400" cy="2749169"/>
            <a:chOff x="572315" y="504000"/>
            <a:chExt cx="2096455" cy="274916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C7317AC-8FCA-464D-962D-0092608C6D75}"/>
                </a:ext>
              </a:extLst>
            </p:cNvPr>
            <p:cNvGrpSpPr/>
            <p:nvPr/>
          </p:nvGrpSpPr>
          <p:grpSpPr>
            <a:xfrm>
              <a:off x="601200" y="504000"/>
              <a:ext cx="2067570" cy="2749169"/>
              <a:chOff x="7274499" y="396000"/>
              <a:chExt cx="2067570" cy="279658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F7D7AEA-F38B-49D7-A589-D89F156FD18B}"/>
                  </a:ext>
                </a:extLst>
              </p:cNvPr>
              <p:cNvGrpSpPr/>
              <p:nvPr/>
            </p:nvGrpSpPr>
            <p:grpSpPr>
              <a:xfrm>
                <a:off x="7274499" y="396000"/>
                <a:ext cx="2067570" cy="2796585"/>
                <a:chOff x="598014" y="502756"/>
                <a:chExt cx="2067570" cy="2796585"/>
              </a:xfrm>
            </p:grpSpPr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C42CAB69-8245-400D-AE86-22B5108D41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014" y="503067"/>
                  <a:ext cx="2028352" cy="2796274"/>
                </a:xfrm>
                <a:prstGeom prst="rect">
                  <a:avLst/>
                </a:prstGeom>
              </p:spPr>
            </p:pic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DF410AB-D9D3-46DC-94E2-4CE958A9866C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Insurance</a:t>
                  </a:r>
                </a:p>
              </p:txBody>
            </p:sp>
          </p:grpSp>
          <p:sp>
            <p:nvSpPr>
              <p:cNvPr id="82" name="AutoShape 2" descr="Image result for montagu private equity">
                <a:extLst>
                  <a:ext uri="{FF2B5EF4-FFF2-40B4-BE49-F238E27FC236}">
                    <a16:creationId xmlns:a16="http://schemas.microsoft.com/office/drawing/2014/main" id="{EC6F8B7F-B03F-43BB-8B44-70EEA2CA4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5616" y="509161"/>
                <a:ext cx="309782" cy="16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62B335-A3B2-45FD-8BF3-2A26B4DF2695}"/>
                </a:ext>
              </a:extLst>
            </p:cNvPr>
            <p:cNvSpPr txBox="1"/>
            <p:nvPr/>
          </p:nvSpPr>
          <p:spPr>
            <a:xfrm>
              <a:off x="572315" y="86315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Majority investment in Purple Bridge (</a:t>
              </a:r>
              <a:r>
                <a:rPr lang="en-US" sz="900" dirty="0" err="1">
                  <a:solidFill>
                    <a:srgbClr val="646464"/>
                  </a:solidFill>
                </a:rPr>
                <a:t>Vasek</a:t>
              </a:r>
              <a:r>
                <a:rPr lang="en-US" sz="900" dirty="0">
                  <a:solidFill>
                    <a:srgbClr val="646464"/>
                  </a:solidFill>
                </a:rPr>
                <a:t> Insurance) by Arthur J. Gallagher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Nov 2018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3078" name="Picture 6" descr="Gallagher Logo">
            <a:extLst>
              <a:ext uri="{FF2B5EF4-FFF2-40B4-BE49-F238E27FC236}">
                <a16:creationId xmlns:a16="http://schemas.microsoft.com/office/drawing/2014/main" id="{2872D9FB-3CA0-496E-9098-4CA502B6F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24" y="1167116"/>
            <a:ext cx="1442031" cy="4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vasek.co.uk/images/logo.png">
            <a:extLst>
              <a:ext uri="{FF2B5EF4-FFF2-40B4-BE49-F238E27FC236}">
                <a16:creationId xmlns:a16="http://schemas.microsoft.com/office/drawing/2014/main" id="{A660C4D9-84EF-4266-AFD6-3DCE4EEA1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10" y="2169395"/>
            <a:ext cx="1211583" cy="37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EE8B852A-DE89-4684-AD2D-52F1DB45F411}"/>
              </a:ext>
            </a:extLst>
          </p:cNvPr>
          <p:cNvGrpSpPr/>
          <p:nvPr/>
        </p:nvGrpSpPr>
        <p:grpSpPr>
          <a:xfrm>
            <a:off x="576000" y="3528000"/>
            <a:ext cx="2066400" cy="2749169"/>
            <a:chOff x="576000" y="3528000"/>
            <a:chExt cx="2066400" cy="274916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759A688-76EA-43B2-A193-D61A1550EE27}"/>
                </a:ext>
              </a:extLst>
            </p:cNvPr>
            <p:cNvGrpSpPr/>
            <p:nvPr/>
          </p:nvGrpSpPr>
          <p:grpSpPr>
            <a:xfrm>
              <a:off x="57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EFBCF88-0E4A-4CF0-8D81-F007FB8F14CE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85CD52DF-1B6E-46E2-9EA1-5203E3342653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CF13F602-1B18-4C3B-8874-AB4B3DF1C3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251F5724-5AE4-4194-9E1F-A77B5E9CCF1F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Professional Services</a:t>
                    </a:r>
                  </a:p>
                </p:txBody>
              </p:sp>
            </p:grpSp>
            <p:sp>
              <p:nvSpPr>
                <p:cNvPr id="101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3341AF6B-E91C-4FFE-B38E-DF1FCD355B8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7309D-94C7-468D-B607-7742E83AC5A7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Refinancing of Momenta Holdings Limited by Tikehau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88" name="Picture 14" descr="Tikehau Capital â link to home page">
              <a:extLst>
                <a:ext uri="{FF2B5EF4-FFF2-40B4-BE49-F238E27FC236}">
                  <a16:creationId xmlns:a16="http://schemas.microsoft.com/office/drawing/2014/main" id="{C0B75F32-16D0-4C99-80D6-23FEFDDC3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37" y="4150058"/>
              <a:ext cx="1619456" cy="280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AD75C24-8153-4179-B4D0-B45B1568A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9253" y="5005583"/>
              <a:ext cx="1538576" cy="416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095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28406" y="3486056"/>
            <a:ext cx="2039212" cy="2796274"/>
            <a:chOff x="588213" y="3392060"/>
            <a:chExt cx="2039212" cy="2796274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3" y="3392060"/>
              <a:ext cx="2032000" cy="2796274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95425" y="339413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Retail and Consumer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95425" y="385797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Joint investment by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The Gores Group into </a:t>
              </a:r>
              <a:r>
                <a:rPr lang="en-US" sz="900" dirty="0" err="1">
                  <a:solidFill>
                    <a:srgbClr val="646464"/>
                  </a:solidFill>
                </a:rPr>
                <a:t>Hovis</a:t>
              </a:r>
              <a:r>
                <a:rPr lang="en-US" sz="900" dirty="0">
                  <a:solidFill>
                    <a:srgbClr val="646464"/>
                  </a:solidFill>
                </a:rPr>
                <a:t> Ltd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with Premier Foods </a:t>
              </a:r>
              <a:r>
                <a:rPr lang="en-US" sz="900" dirty="0" err="1">
                  <a:solidFill>
                    <a:srgbClr val="646464"/>
                  </a:solidFill>
                </a:rPr>
                <a:t>plc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operational due diligence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£30m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Jan 2014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5" name="Picture 6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018" y="4821423"/>
              <a:ext cx="613660" cy="394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650" y="4076073"/>
              <a:ext cx="1378074" cy="180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2" name="Group 41"/>
          <p:cNvGrpSpPr/>
          <p:nvPr/>
        </p:nvGrpSpPr>
        <p:grpSpPr>
          <a:xfrm>
            <a:off x="5049990" y="3488126"/>
            <a:ext cx="2032000" cy="2796274"/>
            <a:chOff x="7263194" y="430780"/>
            <a:chExt cx="2032000" cy="2796274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3194" y="430780"/>
              <a:ext cx="2032000" cy="279627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263194" y="43420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Software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63194" y="89915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Wellbeing Software Group by Elysian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tax due diligence and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tax structuring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Feb 2014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46" name="Picture 7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916" y="1017016"/>
              <a:ext cx="1056619" cy="416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8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822" y="1839836"/>
              <a:ext cx="1306592" cy="341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8" name="Group 47"/>
          <p:cNvGrpSpPr/>
          <p:nvPr/>
        </p:nvGrpSpPr>
        <p:grpSpPr>
          <a:xfrm>
            <a:off x="2821074" y="3487025"/>
            <a:ext cx="2039044" cy="2809040"/>
            <a:chOff x="5037825" y="431861"/>
            <a:chExt cx="2039044" cy="2809040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4869" y="431861"/>
              <a:ext cx="2032000" cy="2796274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037825" y="44691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Manufacturing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37825" y="92148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Pyrex manufacturer, Arc International Cookware,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by Aurora Capital Group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and tax structuring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Feb 2014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52" name="Picture 9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060" y="1997579"/>
              <a:ext cx="874109" cy="3118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7387" y="1065932"/>
              <a:ext cx="973175" cy="3058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08" y="1940855"/>
              <a:ext cx="406466" cy="449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8" name="Group 77"/>
          <p:cNvGrpSpPr/>
          <p:nvPr/>
        </p:nvGrpSpPr>
        <p:grpSpPr>
          <a:xfrm>
            <a:off x="5061255" y="522545"/>
            <a:ext cx="2040313" cy="2796274"/>
            <a:chOff x="7251195" y="3436057"/>
            <a:chExt cx="2040313" cy="2796274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1195" y="3436057"/>
              <a:ext cx="2032000" cy="2796274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7251195" y="344366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Healthcare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259508" y="3907267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Rexam PLC’s Healthcare Devices and Prescription Retail divisions by Montagu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Private Equity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$805m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Feb 2014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82" name="Picture 8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217" y="4002805"/>
              <a:ext cx="884968" cy="358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8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546" y="5084436"/>
              <a:ext cx="1272310" cy="23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4" name="Group 83"/>
          <p:cNvGrpSpPr/>
          <p:nvPr/>
        </p:nvGrpSpPr>
        <p:grpSpPr>
          <a:xfrm>
            <a:off x="7252464" y="516226"/>
            <a:ext cx="2032000" cy="2818747"/>
            <a:chOff x="5024594" y="416712"/>
            <a:chExt cx="2032000" cy="2818747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4594" y="416712"/>
              <a:ext cx="2032000" cy="2796274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5024594" y="428759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Logistics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024594" y="916038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Investment in TNT Post UK by LDC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operational and technology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Feb 2014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88" name="Picture 4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4387" y="1726124"/>
              <a:ext cx="1573359" cy="5350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6818" y="1090031"/>
              <a:ext cx="1067551" cy="275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Group 89"/>
          <p:cNvGrpSpPr/>
          <p:nvPr/>
        </p:nvGrpSpPr>
        <p:grpSpPr>
          <a:xfrm>
            <a:off x="589101" y="3493682"/>
            <a:ext cx="2042220" cy="2806999"/>
            <a:chOff x="2798336" y="433901"/>
            <a:chExt cx="2042220" cy="2806999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8336" y="433901"/>
              <a:ext cx="2032000" cy="2796274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2808556" y="44691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808556" y="92147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CP Electronics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by Inflexion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Feb 2014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08" name="Picture 5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728" y="1023306"/>
              <a:ext cx="1114964" cy="432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9" name="Picture 2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016" y="1899823"/>
              <a:ext cx="1382382" cy="444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0" name="Group 109"/>
          <p:cNvGrpSpPr/>
          <p:nvPr/>
        </p:nvGrpSpPr>
        <p:grpSpPr>
          <a:xfrm>
            <a:off x="2825308" y="524389"/>
            <a:ext cx="2044700" cy="2801487"/>
            <a:chOff x="5038063" y="3422806"/>
            <a:chExt cx="2044700" cy="2801487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8063" y="3422979"/>
              <a:ext cx="2032000" cy="2796274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5050763" y="342280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Technology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050763" y="390487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Blannco</a:t>
              </a:r>
              <a:r>
                <a:rPr lang="en-US" sz="900" dirty="0">
                  <a:solidFill>
                    <a:srgbClr val="646464"/>
                  </a:solidFill>
                </a:rPr>
                <a:t> </a:t>
              </a:r>
              <a:r>
                <a:rPr lang="en-US" sz="900" dirty="0" err="1">
                  <a:solidFill>
                    <a:srgbClr val="646464"/>
                  </a:solidFill>
                </a:rPr>
                <a:t>Oy</a:t>
              </a:r>
              <a:r>
                <a:rPr lang="en-US" sz="900" dirty="0">
                  <a:solidFill>
                    <a:srgbClr val="646464"/>
                  </a:solidFill>
                </a:rPr>
                <a:t> Ltd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by </a:t>
              </a:r>
              <a:r>
                <a:rPr lang="en-US" sz="900" dirty="0" err="1">
                  <a:solidFill>
                    <a:srgbClr val="646464"/>
                  </a:solidFill>
                </a:rPr>
                <a:t>Regenersis</a:t>
              </a:r>
              <a:r>
                <a:rPr lang="en-US" sz="900" dirty="0">
                  <a:solidFill>
                    <a:srgbClr val="646464"/>
                  </a:solidFill>
                </a:rPr>
                <a:t> PLC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br>
                <a:rPr lang="en-US" sz="900" dirty="0">
                  <a:solidFill>
                    <a:srgbClr val="646464"/>
                  </a:solidFill>
                  <a:latin typeface="Arial"/>
                </a:rPr>
              </a:b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commercial and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€60m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Mar 2014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18" name="Picture 117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1788" y="3996274"/>
              <a:ext cx="1090249" cy="415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4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745" y="4989920"/>
              <a:ext cx="1430335" cy="319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1" name="Group 120"/>
          <p:cNvGrpSpPr/>
          <p:nvPr/>
        </p:nvGrpSpPr>
        <p:grpSpPr>
          <a:xfrm>
            <a:off x="588451" y="528926"/>
            <a:ext cx="2049584" cy="2796274"/>
            <a:chOff x="2801823" y="3410106"/>
            <a:chExt cx="2049584" cy="2796274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1823" y="3410106"/>
              <a:ext cx="2032000" cy="2796274"/>
            </a:xfrm>
            <a:prstGeom prst="rect">
              <a:avLst/>
            </a:prstGeom>
          </p:spPr>
        </p:pic>
        <p:sp>
          <p:nvSpPr>
            <p:cNvPr id="123" name="TextBox 122"/>
            <p:cNvSpPr txBox="1"/>
            <p:nvPr/>
          </p:nvSpPr>
          <p:spPr>
            <a:xfrm>
              <a:off x="2819407" y="341010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19407" y="388327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CarTrawler</a:t>
              </a:r>
              <a:r>
                <a:rPr lang="en-US" sz="900" dirty="0">
                  <a:solidFill>
                    <a:srgbClr val="646464"/>
                  </a:solidFill>
                </a:rPr>
                <a:t>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by BC Partners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br>
                <a:rPr lang="en-US" sz="900" dirty="0">
                  <a:solidFill>
                    <a:srgbClr val="646464"/>
                  </a:solidFill>
                  <a:latin typeface="Arial"/>
                </a:rPr>
              </a:b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technology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  <a:latin typeface="Arial"/>
                </a:rPr>
                <a:t>Mar 2014</a:t>
              </a: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25" name="Picture 3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130" y="4834197"/>
              <a:ext cx="1068150" cy="490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6" name="Picture 5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0697" y="3990510"/>
              <a:ext cx="1102777" cy="393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6672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pSp>
        <p:nvGrpSpPr>
          <p:cNvPr id="97" name="Group 96"/>
          <p:cNvGrpSpPr/>
          <p:nvPr/>
        </p:nvGrpSpPr>
        <p:grpSpPr>
          <a:xfrm>
            <a:off x="2820437" y="521506"/>
            <a:ext cx="2032000" cy="2801487"/>
            <a:chOff x="5037825" y="3414582"/>
            <a:chExt cx="2032000" cy="2801487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9485" y="3414582"/>
              <a:ext cx="2030340" cy="2793989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5037825" y="341458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Technology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037825" y="3896648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Rocela</a:t>
              </a:r>
              <a:r>
                <a:rPr lang="en-US" sz="900" dirty="0">
                  <a:solidFill>
                    <a:srgbClr val="646464"/>
                  </a:solidFill>
                </a:rPr>
                <a:t> Group Ltd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by Version 1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Jan 2014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004" y="4027157"/>
              <a:ext cx="1464807" cy="371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989" y="4817157"/>
              <a:ext cx="1226840" cy="508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" name="Group 102"/>
          <p:cNvGrpSpPr/>
          <p:nvPr/>
        </p:nvGrpSpPr>
        <p:grpSpPr>
          <a:xfrm>
            <a:off x="588590" y="533239"/>
            <a:ext cx="2033428" cy="2796274"/>
            <a:chOff x="2807128" y="3394130"/>
            <a:chExt cx="2033428" cy="2796274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7128" y="3394130"/>
              <a:ext cx="2032000" cy="2796274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2808556" y="339675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Business Services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808556" y="386992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HedgeStart</a:t>
              </a:r>
              <a:r>
                <a:rPr lang="en-US" sz="900" dirty="0">
                  <a:solidFill>
                    <a:srgbClr val="646464"/>
                  </a:solidFill>
                </a:rPr>
                <a:t> by Sovereign Capital’s portfolio company </a:t>
              </a:r>
              <a:r>
                <a:rPr lang="en-US" sz="900" dirty="0" err="1">
                  <a:solidFill>
                    <a:srgbClr val="646464"/>
                  </a:solidFill>
                </a:rPr>
                <a:t>Cordium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Jan 2014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13" name="Picture 11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6042" y="3981933"/>
              <a:ext cx="735690" cy="353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163" y="3987825"/>
              <a:ext cx="416930" cy="378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0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547" y="4944386"/>
              <a:ext cx="1182414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2523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4998211" y="533407"/>
            <a:ext cx="2033250" cy="2796274"/>
            <a:chOff x="7263194" y="3408167"/>
            <a:chExt cx="2033250" cy="2796274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4444" y="3408167"/>
              <a:ext cx="2032000" cy="279627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7263194" y="341458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Tour Operator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263194" y="387818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Civil Aviation Authority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advised the CAA in connection with a targeted business review of All Leisure Group </a:t>
              </a:r>
              <a:r>
                <a:rPr lang="en-US" sz="900" dirty="0" err="1">
                  <a:solidFill>
                    <a:srgbClr val="646464"/>
                  </a:solidFill>
                </a:rPr>
                <a:t>plc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Dec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8097" y="4008693"/>
              <a:ext cx="382279" cy="382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490" y="4722358"/>
              <a:ext cx="1398145" cy="489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" name="Group 60"/>
          <p:cNvGrpSpPr/>
          <p:nvPr/>
        </p:nvGrpSpPr>
        <p:grpSpPr>
          <a:xfrm>
            <a:off x="7187568" y="517121"/>
            <a:ext cx="2032000" cy="2806700"/>
            <a:chOff x="586278" y="436405"/>
            <a:chExt cx="2032000" cy="2806700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278" y="444523"/>
              <a:ext cx="2032000" cy="2796274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586278" y="43640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Healthcare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6278" y="92368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City &amp; County Healthcare Group by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Graphite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Dec 2013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013" y="1045040"/>
              <a:ext cx="831351" cy="415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503" y="1955817"/>
              <a:ext cx="1316422" cy="421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1" name="Group 70"/>
          <p:cNvGrpSpPr/>
          <p:nvPr/>
        </p:nvGrpSpPr>
        <p:grpSpPr>
          <a:xfrm>
            <a:off x="7208340" y="3490558"/>
            <a:ext cx="2032000" cy="2796274"/>
            <a:chOff x="584845" y="3375575"/>
            <a:chExt cx="2032000" cy="279627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845" y="3375575"/>
              <a:ext cx="2032000" cy="2796274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584845" y="337915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Business Services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4845" y="384299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CMO Compliance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by Inflexion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IT and tax due diligence services and tax structuring support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5" name="Picture 5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175" y="3972265"/>
              <a:ext cx="753825" cy="292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8" descr="http://www.cmo-compliance.com/img/logo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711" y="4725076"/>
              <a:ext cx="1180781" cy="40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2845926" y="3494138"/>
            <a:ext cx="2041730" cy="2796274"/>
            <a:chOff x="5006699" y="456448"/>
            <a:chExt cx="2041730" cy="2796274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6699" y="456448"/>
              <a:ext cx="2032000" cy="2796274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5016429" y="45873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Technology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016429" y="93330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UK-based operation of </a:t>
              </a:r>
              <a:r>
                <a:rPr lang="en-US" sz="900" dirty="0" err="1">
                  <a:solidFill>
                    <a:srgbClr val="646464"/>
                  </a:solidFill>
                </a:rPr>
                <a:t>Tieto</a:t>
              </a:r>
              <a:r>
                <a:rPr lang="en-US" sz="900" dirty="0">
                  <a:solidFill>
                    <a:srgbClr val="646464"/>
                  </a:solidFill>
                </a:rPr>
                <a:t> Corporation by Version 1</a:t>
              </a: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2013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998" y="1070417"/>
              <a:ext cx="1464807" cy="371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6" name="Group 95"/>
          <p:cNvGrpSpPr/>
          <p:nvPr/>
        </p:nvGrpSpPr>
        <p:grpSpPr>
          <a:xfrm>
            <a:off x="5009071" y="3492181"/>
            <a:ext cx="2032000" cy="2796274"/>
            <a:chOff x="2807675" y="3474496"/>
            <a:chExt cx="2032000" cy="2796274"/>
          </a:xfrm>
        </p:grpSpPr>
        <p:grpSp>
          <p:nvGrpSpPr>
            <p:cNvPr id="110" name="Group 109"/>
            <p:cNvGrpSpPr/>
            <p:nvPr/>
          </p:nvGrpSpPr>
          <p:grpSpPr>
            <a:xfrm>
              <a:off x="2807675" y="3474496"/>
              <a:ext cx="2032000" cy="2796274"/>
              <a:chOff x="7225091" y="447656"/>
              <a:chExt cx="2032000" cy="2796274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25091" y="447656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117" name="TextBox 116"/>
              <p:cNvSpPr txBox="1"/>
              <p:nvPr/>
            </p:nvSpPr>
            <p:spPr>
              <a:xfrm>
                <a:off x="7225091" y="458733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Education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25091" y="923684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Busy Bees Nurseries by Teachers’ Private Capital</a:t>
                </a:r>
              </a:p>
              <a:p>
                <a:pPr algn="ctr">
                  <a:lnSpc>
                    <a:spcPct val="1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financial, operational and tax due diligence services and tax structuring support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Oct 2013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  <p:pic>
            <p:nvPicPr>
              <p:cNvPr id="119" name="Picture 2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7835" y="1052120"/>
                <a:ext cx="1108096" cy="3555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027" y="4950773"/>
              <a:ext cx="1231295" cy="301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1" name="Group 120"/>
          <p:cNvGrpSpPr/>
          <p:nvPr/>
        </p:nvGrpSpPr>
        <p:grpSpPr>
          <a:xfrm>
            <a:off x="2826350" y="527231"/>
            <a:ext cx="2038424" cy="2811382"/>
            <a:chOff x="2788041" y="441340"/>
            <a:chExt cx="2038424" cy="2811382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8041" y="441340"/>
              <a:ext cx="2032000" cy="2796274"/>
            </a:xfrm>
            <a:prstGeom prst="rect">
              <a:avLst/>
            </a:prstGeom>
          </p:spPr>
        </p:pic>
        <p:sp>
          <p:nvSpPr>
            <p:cNvPr id="123" name="TextBox 122"/>
            <p:cNvSpPr txBox="1"/>
            <p:nvPr/>
          </p:nvSpPr>
          <p:spPr>
            <a:xfrm>
              <a:off x="2794465" y="45873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 / Retail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94465" y="93330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Risk management and financial advisory to C&amp;A in respect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of </a:t>
              </a:r>
              <a:r>
                <a:rPr lang="en-US" sz="900" dirty="0" err="1">
                  <a:solidFill>
                    <a:srgbClr val="646464"/>
                  </a:solidFill>
                </a:rPr>
                <a:t>Netrada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risk management, financial advisory and operational, financial and technology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Dec 2013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25" name="Picture 5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337" y="1073243"/>
              <a:ext cx="546475" cy="344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6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171" y="1984564"/>
              <a:ext cx="949271" cy="221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7" name="Picture 126" descr="image001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635" y="1073243"/>
              <a:ext cx="448101" cy="344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Rectangle 53"/>
          <p:cNvSpPr/>
          <p:nvPr/>
        </p:nvSpPr>
        <p:spPr>
          <a:xfrm>
            <a:off x="605366" y="522468"/>
            <a:ext cx="2029001" cy="2793394"/>
          </a:xfrm>
          <a:prstGeom prst="rect">
            <a:avLst/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1200"/>
              </a:spcBef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4000" b="1" dirty="0"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GB" sz="4000" b="1">
                <a:latin typeface="+mj-lt"/>
                <a:cs typeface="Times New Roman" panose="02020603050405020304" pitchFamily="18" charset="0"/>
              </a:rPr>
              <a:t>2009-2013</a:t>
            </a:r>
            <a:r>
              <a:rPr lang="en-GB" sz="2000" b="1">
                <a:latin typeface="+mj-lt"/>
                <a:cs typeface="Times New Roman" panose="02020603050405020304" pitchFamily="18" charset="0"/>
              </a:rPr>
              <a:t>  </a:t>
            </a:r>
            <a:r>
              <a:rPr lang="en-GB" sz="2000">
                <a:latin typeface="+mj-lt"/>
                <a:cs typeface="Times New Roman" panose="02020603050405020304" pitchFamily="18" charset="0"/>
              </a:rPr>
              <a:t> </a:t>
            </a:r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  <a:p>
            <a:endParaRPr lang="en-GB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2" name="Right Triangle 61"/>
          <p:cNvSpPr/>
          <p:nvPr/>
        </p:nvSpPr>
        <p:spPr>
          <a:xfrm flipH="1">
            <a:off x="1491154" y="1492136"/>
            <a:ext cx="1143213" cy="183594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Picture 12" descr="AM_Logo.eps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9793" y="2413049"/>
            <a:ext cx="967202" cy="85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0" y="3485703"/>
            <a:ext cx="2032000" cy="279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633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279101" y="3486961"/>
            <a:ext cx="2032000" cy="2801487"/>
            <a:chOff x="656292" y="3404628"/>
            <a:chExt cx="2032000" cy="280148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6292" y="3409841"/>
              <a:ext cx="2032000" cy="2796274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656292" y="340462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Retail Consumer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56292" y="388669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The </a:t>
              </a:r>
              <a:r>
                <a:rPr lang="en-US" sz="900" dirty="0" err="1">
                  <a:solidFill>
                    <a:srgbClr val="646464"/>
                  </a:solidFill>
                </a:rPr>
                <a:t>Colomer</a:t>
              </a:r>
              <a:r>
                <a:rPr lang="en-US" sz="900" dirty="0">
                  <a:solidFill>
                    <a:srgbClr val="646464"/>
                  </a:solidFill>
                </a:rPr>
                <a:t> Group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tax, operational and IT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$660m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Aug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225" y="4043336"/>
              <a:ext cx="1568276" cy="28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124" y="4691917"/>
              <a:ext cx="957025" cy="359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5051400" y="3482648"/>
            <a:ext cx="2040792" cy="2810113"/>
            <a:chOff x="7333307" y="465964"/>
            <a:chExt cx="2040792" cy="2810113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3307" y="465964"/>
              <a:ext cx="2032000" cy="2796274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7342099" y="47459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342099" y="95665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Microporous</a:t>
              </a:r>
              <a:r>
                <a:rPr lang="en-US" sz="900" dirty="0">
                  <a:solidFill>
                    <a:srgbClr val="646464"/>
                  </a:solidFill>
                </a:rPr>
                <a:t> Products by Seven Mile Capital Partners II LP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$120m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Sep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7372" y="1143493"/>
              <a:ext cx="1400175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73" descr="micro.jp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5839" y="1870127"/>
              <a:ext cx="1404389" cy="4461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813008" y="3492174"/>
            <a:ext cx="2032000" cy="2806376"/>
            <a:chOff x="5118195" y="469701"/>
            <a:chExt cx="2032000" cy="2806376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8195" y="469701"/>
              <a:ext cx="2032000" cy="279627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118195" y="47459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Retail and Consumer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18195" y="95665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Whitworths</a:t>
              </a:r>
              <a:r>
                <a:rPr lang="en-US" sz="900" dirty="0">
                  <a:solidFill>
                    <a:srgbClr val="646464"/>
                  </a:solidFill>
                </a:rPr>
                <a:t>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by </a:t>
              </a:r>
              <a:r>
                <a:rPr lang="en-US" sz="900" dirty="0" err="1">
                  <a:solidFill>
                    <a:srgbClr val="646464"/>
                  </a:solidFill>
                </a:rPr>
                <a:t>Equistone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integrated financial, operational, IT, taxation due diligence services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£90m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Sep 2013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627" y="1132075"/>
              <a:ext cx="1000403" cy="301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513" y="1874928"/>
              <a:ext cx="463690" cy="28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75689" y="3473999"/>
            <a:ext cx="2034849" cy="2804923"/>
            <a:chOff x="2876744" y="453880"/>
            <a:chExt cx="2034849" cy="2804923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6744" y="462529"/>
              <a:ext cx="2032000" cy="2796274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2879593" y="45388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Health and Leisure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79593" y="93594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Sale of David Lloyd Leisure to TDR Capital LLP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vendor due diligence services,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£750m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Sep 2013</a:t>
              </a:r>
            </a:p>
          </p:txBody>
        </p:sp>
        <p:pic>
          <p:nvPicPr>
            <p:cNvPr id="118" name="Picture 3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30988" y="1023668"/>
              <a:ext cx="1174887" cy="189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6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142" y="1880727"/>
              <a:ext cx="781933" cy="358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119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596" y="1234543"/>
              <a:ext cx="642901" cy="251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4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1268" y="1235777"/>
              <a:ext cx="579610" cy="247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7272176" y="515237"/>
            <a:ext cx="2044018" cy="2801487"/>
            <a:chOff x="651363" y="474590"/>
            <a:chExt cx="2044018" cy="2801487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381" y="474590"/>
              <a:ext cx="2032000" cy="2796274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651363" y="47459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51363" y="95665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two bus companies and a leasing company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 by Transport Capital AG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24" name="Picture 4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65" y="1057421"/>
              <a:ext cx="1879463" cy="367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124" y="1968560"/>
              <a:ext cx="772591" cy="347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6" name="Picture 3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47" y="2316227"/>
              <a:ext cx="570898" cy="256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5045648" y="512630"/>
            <a:ext cx="2032000" cy="2806700"/>
            <a:chOff x="7154503" y="3375575"/>
            <a:chExt cx="2032000" cy="2806700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4503" y="3375575"/>
              <a:ext cx="2032000" cy="279627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7154503" y="337557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Business Services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154503" y="386285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Bibby</a:t>
              </a:r>
              <a:r>
                <a:rPr lang="en-US" sz="900" dirty="0">
                  <a:solidFill>
                    <a:srgbClr val="646464"/>
                  </a:solidFill>
                </a:rPr>
                <a:t> Consulting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and Support Ltd by Citation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diligence and post deal merger integration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2013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85" name="Picture 84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9873" y="3986888"/>
              <a:ext cx="541131" cy="293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9953" y="3986888"/>
              <a:ext cx="842129" cy="297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86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305" y="4847681"/>
              <a:ext cx="993452" cy="336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" name="Group 87"/>
          <p:cNvGrpSpPr/>
          <p:nvPr/>
        </p:nvGrpSpPr>
        <p:grpSpPr>
          <a:xfrm>
            <a:off x="2813008" y="511742"/>
            <a:ext cx="2037749" cy="2806700"/>
            <a:chOff x="5010680" y="3389580"/>
            <a:chExt cx="2037749" cy="2806700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0680" y="3389580"/>
              <a:ext cx="2032000" cy="2796274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5016429" y="339479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Retail and Consumer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016429" y="387685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On The Beach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by Inflexion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strategic advice in support of the acquisition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£73m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2013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106" y="4891532"/>
              <a:ext cx="872985" cy="436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4" name="Picture 5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151" y="4004513"/>
              <a:ext cx="988224" cy="38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98728" y="510203"/>
            <a:ext cx="2037296" cy="2823691"/>
            <a:chOff x="2782745" y="3379154"/>
            <a:chExt cx="2037296" cy="2823691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2745" y="3379154"/>
              <a:ext cx="2032000" cy="2796274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2788041" y="339479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TMT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788041" y="388342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Cablecom</a:t>
              </a:r>
              <a:r>
                <a:rPr lang="en-US" sz="900" dirty="0">
                  <a:solidFill>
                    <a:srgbClr val="646464"/>
                  </a:solidFill>
                </a:rPr>
                <a:t> Networking by Inflexion</a:t>
              </a: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services, tax structuring support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98" name="Picture 5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67" y="3957826"/>
              <a:ext cx="1114964" cy="432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9" name="Picture 10" descr="http://www.propertyweek.com/pictures/web/c/x/w/cable.jpg"/>
            <p:cNvPicPr>
              <a:picLocks noChangeAspect="1" noChangeArrowheads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914" y="4779666"/>
              <a:ext cx="1301103" cy="433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4102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02584" y="3513638"/>
            <a:ext cx="2032000" cy="2800078"/>
            <a:chOff x="7270745" y="498579"/>
            <a:chExt cx="2032000" cy="280007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0745" y="498579"/>
              <a:ext cx="2032000" cy="279627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7270745" y="504007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70745" y="97923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Armacell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€500m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May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596" y="1110021"/>
              <a:ext cx="672906" cy="369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9547" y="1837193"/>
              <a:ext cx="1716812" cy="3916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767968" y="3508848"/>
            <a:ext cx="2041830" cy="2796995"/>
            <a:chOff x="5067471" y="501662"/>
            <a:chExt cx="2041830" cy="2796995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471" y="501662"/>
              <a:ext cx="2032000" cy="2796274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5077301" y="504007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Tour Operator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077301" y="97923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Civil Aviation Authority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advised the CAA in connection with the capital raising and debt refinancing of Thomas Cook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May 2013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6137" y="1142589"/>
              <a:ext cx="349044" cy="349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189" y="1791657"/>
              <a:ext cx="554908" cy="562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90779" y="3504254"/>
            <a:ext cx="2032000" cy="2796389"/>
            <a:chOff x="2851179" y="495906"/>
            <a:chExt cx="2032000" cy="2796389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1179" y="496021"/>
              <a:ext cx="2032000" cy="2796274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2851179" y="49590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TMT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51179" y="97113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the assets of CBS Outdoor International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$225m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Jul 2013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592" y="1882778"/>
              <a:ext cx="813952" cy="440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135" y="1104458"/>
              <a:ext cx="1468131" cy="385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7215943" y="540245"/>
            <a:ext cx="2041877" cy="2802771"/>
            <a:chOff x="640428" y="490413"/>
            <a:chExt cx="2041877" cy="280277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428" y="490413"/>
              <a:ext cx="2032000" cy="279627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650305" y="498579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Real Estate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50305" y="97376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br>
                <a:rPr lang="en-US" sz="900" dirty="0">
                  <a:solidFill>
                    <a:srgbClr val="646464"/>
                  </a:solidFill>
                </a:rPr>
              </a:b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eight commercial real estate assets in the Netherlands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€200m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Jul 2013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536" y="1088451"/>
              <a:ext cx="518307" cy="517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088" y="1065871"/>
              <a:ext cx="674942" cy="504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007439" y="536790"/>
            <a:ext cx="2032000" cy="2809680"/>
            <a:chOff x="7342099" y="3418667"/>
            <a:chExt cx="2032000" cy="2809680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2099" y="3418667"/>
              <a:ext cx="2032000" cy="279627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7342099" y="342686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Packaging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342099" y="390892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Chesapeake Limited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br>
                <a:rPr lang="en-US" sz="900" dirty="0">
                  <a:solidFill>
                    <a:srgbClr val="646464"/>
                  </a:solidFill>
                </a:rPr>
              </a:b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c.£500m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ro-RO" sz="900">
                  <a:solidFill>
                    <a:srgbClr val="646464"/>
                  </a:solidFill>
                </a:rPr>
                <a:t>Jul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337" y="4065568"/>
              <a:ext cx="1647697" cy="327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154" y="4765918"/>
              <a:ext cx="1485900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2794521" y="536790"/>
            <a:ext cx="2040827" cy="2801487"/>
            <a:chOff x="5109368" y="3426860"/>
            <a:chExt cx="2040827" cy="2801487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9368" y="3426860"/>
              <a:ext cx="2032000" cy="2796274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5118195" y="342686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118195" y="390892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a portfolio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of home improvement and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hardware businesses from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Newell Rubbermaid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$214m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Aug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321" y="5088124"/>
              <a:ext cx="1628611" cy="289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7596" y="4001034"/>
              <a:ext cx="1140591" cy="449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09657" y="3509574"/>
            <a:ext cx="2038286" cy="2808206"/>
            <a:chOff x="5067216" y="3438373"/>
            <a:chExt cx="2038286" cy="2808206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216" y="3450305"/>
              <a:ext cx="2032000" cy="279627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5073502" y="343837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Restaurants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73502" y="390603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LDC’s acquisition of a majority stake in D&amp;D London from </a:t>
              </a:r>
              <a:r>
                <a:rPr lang="en-US" sz="900" dirty="0" err="1">
                  <a:solidFill>
                    <a:srgbClr val="646464"/>
                  </a:solidFill>
                </a:rPr>
                <a:t>Caird</a:t>
              </a:r>
              <a:r>
                <a:rPr lang="en-US" sz="900" dirty="0">
                  <a:solidFill>
                    <a:srgbClr val="646464"/>
                  </a:solidFill>
                </a:rPr>
                <a:t> Capital and </a:t>
              </a:r>
              <a:r>
                <a:rPr lang="en-US" sz="900" dirty="0" err="1">
                  <a:solidFill>
                    <a:srgbClr val="646464"/>
                  </a:solidFill>
                </a:rPr>
                <a:t>Conran</a:t>
              </a:r>
              <a:r>
                <a:rPr lang="en-US" sz="900" dirty="0">
                  <a:solidFill>
                    <a:srgbClr val="646464"/>
                  </a:solidFill>
                </a:rPr>
                <a:t> Holdings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vendor due diligence (financial, tax and IT)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£50m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Apr 2013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020" y="4890998"/>
              <a:ext cx="619815" cy="3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68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6427" y="4036717"/>
              <a:ext cx="743740" cy="290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973" y="4092692"/>
              <a:ext cx="814392" cy="210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590779" y="535301"/>
            <a:ext cx="2032000" cy="2806162"/>
            <a:chOff x="2870648" y="3405166"/>
            <a:chExt cx="2032000" cy="2806162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0648" y="3405166"/>
              <a:ext cx="2032000" cy="2796274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2870648" y="340984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financial Services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870648" y="3891907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Investment Solutions Limited from Alexander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Forbes International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regulatory and IT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Aug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3905" y="5036594"/>
              <a:ext cx="757976" cy="429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429" y="4016345"/>
              <a:ext cx="1015935" cy="210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024" y="4272339"/>
              <a:ext cx="680352" cy="271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4167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211071" y="3495938"/>
            <a:ext cx="2033798" cy="2809627"/>
            <a:chOff x="649761" y="3385087"/>
            <a:chExt cx="2033798" cy="2809627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761" y="3385087"/>
              <a:ext cx="2032000" cy="2796274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651559" y="338801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Business Services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1559" y="387529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Xafinity</a:t>
              </a:r>
              <a:r>
                <a:rPr lang="en-US" sz="900" dirty="0">
                  <a:solidFill>
                    <a:srgbClr val="646464"/>
                  </a:solidFill>
                </a:rPr>
                <a:t> Consulting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integrated financial, IT and tax due diligence services and carve-out support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627" y="4752582"/>
              <a:ext cx="1052762" cy="380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703" y="3975224"/>
              <a:ext cx="781088" cy="387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5"/>
          <p:cNvGrpSpPr/>
          <p:nvPr/>
        </p:nvGrpSpPr>
        <p:grpSpPr>
          <a:xfrm>
            <a:off x="5010558" y="3494466"/>
            <a:ext cx="2032000" cy="2812571"/>
            <a:chOff x="7261654" y="416118"/>
            <a:chExt cx="2032000" cy="2812571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654" y="416118"/>
              <a:ext cx="2032000" cy="2796274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7261654" y="421989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Healthcare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261654" y="909268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Independent Regulator of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 NHS Trusts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is engaged on nine Trusts to provide Foundation Trust financial Assessments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2009 - ongoing</a:t>
              </a:r>
            </a:p>
          </p:txBody>
        </p:sp>
        <p:pic>
          <p:nvPicPr>
            <p:cNvPr id="68" name="Picture 7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0786" y="1021787"/>
              <a:ext cx="693206" cy="413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" name="Picture 8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537" y="1846650"/>
              <a:ext cx="969863" cy="378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2"/>
          <p:cNvGrpSpPr/>
          <p:nvPr/>
        </p:nvGrpSpPr>
        <p:grpSpPr>
          <a:xfrm>
            <a:off x="585318" y="3487091"/>
            <a:ext cx="2040742" cy="2803649"/>
            <a:chOff x="2847290" y="406537"/>
            <a:chExt cx="2040742" cy="2803649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7290" y="406537"/>
              <a:ext cx="2032000" cy="279627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2856032" y="421987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Engineering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856032" y="89076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 err="1">
                  <a:solidFill>
                    <a:srgbClr val="646464"/>
                  </a:solidFill>
                </a:rPr>
                <a:t>GroupAero</a:t>
              </a:r>
              <a:r>
                <a:rPr lang="en-US" sz="900" dirty="0">
                  <a:solidFill>
                    <a:srgbClr val="646464"/>
                  </a:solidFill>
                </a:rPr>
                <a:t>, a portfolio company of Corinthian Capital, 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Survirn</a:t>
              </a:r>
              <a:r>
                <a:rPr lang="en-US" sz="900" dirty="0">
                  <a:solidFill>
                    <a:srgbClr val="646464"/>
                  </a:solidFill>
                </a:rPr>
                <a:t> Engineering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Dec 2012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77" name="Picture 5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649" y="1011634"/>
              <a:ext cx="899446" cy="178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6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895" y="1267514"/>
              <a:ext cx="767411" cy="145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7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677" y="1944536"/>
              <a:ext cx="508254" cy="395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7" name="Group 86"/>
          <p:cNvGrpSpPr/>
          <p:nvPr/>
        </p:nvGrpSpPr>
        <p:grpSpPr>
          <a:xfrm>
            <a:off x="7213467" y="510296"/>
            <a:ext cx="2050449" cy="2817042"/>
            <a:chOff x="651559" y="390795"/>
            <a:chExt cx="2050449" cy="2817042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559" y="411563"/>
              <a:ext cx="2032000" cy="2796274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670008" y="39079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Shipping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70008" y="87807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Arno </a:t>
              </a:r>
              <a:r>
                <a:rPr lang="en-US" sz="900" dirty="0" err="1">
                  <a:solidFill>
                    <a:srgbClr val="646464"/>
                  </a:solidFill>
                </a:rPr>
                <a:t>Dunkerque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operational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Dec 2012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92" name="Picture 9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457" y="1067849"/>
              <a:ext cx="1060381" cy="217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4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995" y="1809700"/>
              <a:ext cx="639128" cy="408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4" name="Group 93"/>
          <p:cNvGrpSpPr/>
          <p:nvPr/>
        </p:nvGrpSpPr>
        <p:grpSpPr>
          <a:xfrm>
            <a:off x="5004809" y="523584"/>
            <a:ext cx="2040727" cy="2803754"/>
            <a:chOff x="7270745" y="3440596"/>
            <a:chExt cx="2040727" cy="2803754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472" y="3440596"/>
              <a:ext cx="2032000" cy="2796274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7270745" y="345273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Business Services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270745" y="392492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a majority stake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in Citation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operational and systems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£40m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Jan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98" name="Picture 97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625" y="4003669"/>
              <a:ext cx="91440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755" y="4829313"/>
              <a:ext cx="1122140" cy="39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3" name="Group 72"/>
          <p:cNvGrpSpPr/>
          <p:nvPr/>
        </p:nvGrpSpPr>
        <p:grpSpPr>
          <a:xfrm>
            <a:off x="2784177" y="3498865"/>
            <a:ext cx="2032000" cy="2803334"/>
            <a:chOff x="5034811" y="406853"/>
            <a:chExt cx="2032000" cy="2803334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4811" y="406853"/>
              <a:ext cx="2032000" cy="2796274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5034811" y="42198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Education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034811" y="89076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the College of Law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£200m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Dec 2012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83" name="Picture 8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836" y="1007338"/>
              <a:ext cx="884968" cy="358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9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393" y="1777555"/>
              <a:ext cx="1117854" cy="28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5" name="Group 84"/>
          <p:cNvGrpSpPr/>
          <p:nvPr/>
        </p:nvGrpSpPr>
        <p:grpSpPr>
          <a:xfrm>
            <a:off x="2802641" y="528118"/>
            <a:ext cx="2032000" cy="2799220"/>
            <a:chOff x="5073288" y="3437650"/>
            <a:chExt cx="2032000" cy="2799220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3288" y="3440596"/>
              <a:ext cx="2032000" cy="2796274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5073288" y="343765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Business Services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073288" y="391283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UBM </a:t>
              </a:r>
              <a:r>
                <a:rPr lang="en-US" sz="900" dirty="0" err="1">
                  <a:solidFill>
                    <a:srgbClr val="646464"/>
                  </a:solidFill>
                </a:rPr>
                <a:t>Plc’s</a:t>
              </a:r>
              <a:r>
                <a:rPr lang="en-US" sz="900" dirty="0">
                  <a:solidFill>
                    <a:srgbClr val="646464"/>
                  </a:solidFill>
                </a:rPr>
                <a:t> Data Services businesses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Apr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02" name="Picture 7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851" y="3984454"/>
              <a:ext cx="1358900" cy="442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" name="Picture 8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847" y="4862871"/>
              <a:ext cx="436663" cy="53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600277" y="529170"/>
            <a:ext cx="2042001" cy="2808216"/>
            <a:chOff x="2866578" y="3451215"/>
            <a:chExt cx="2042001" cy="2808216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6578" y="3451215"/>
              <a:ext cx="2032000" cy="279627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2876579" y="345273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Healthcare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76579" y="394001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performed an independent business review in connection with the refinancing / take-private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Apr 2013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660" y="4052314"/>
              <a:ext cx="918743" cy="569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681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7367" y="3502071"/>
            <a:ext cx="2034478" cy="2806700"/>
            <a:chOff x="619728" y="3397296"/>
            <a:chExt cx="2034478" cy="280670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206" y="3397296"/>
              <a:ext cx="2032000" cy="2796274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619728" y="339729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Software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9728" y="388457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Refinancing of  </a:t>
              </a:r>
              <a:r>
                <a:rPr lang="en-US" sz="900" dirty="0" err="1">
                  <a:solidFill>
                    <a:srgbClr val="646464"/>
                  </a:solidFill>
                </a:rPr>
                <a:t>Clearswift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Jul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2" name="il_fi" descr="http://www.citypress.co.uk/images/client-logos/lyceum-capital-logo.jpg"/>
            <p:cNvPicPr/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69133" y="3974892"/>
              <a:ext cx="1310967" cy="307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il_fi" descr="http://a3.twimg.com/profile_images/79465358/Clearswift_White.png"/>
            <p:cNvPicPr/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26720" y="4813763"/>
              <a:ext cx="785818" cy="422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222" y="4282012"/>
              <a:ext cx="740138" cy="24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5"/>
          <p:cNvGrpSpPr/>
          <p:nvPr/>
        </p:nvGrpSpPr>
        <p:grpSpPr>
          <a:xfrm>
            <a:off x="4963638" y="3502071"/>
            <a:ext cx="2041685" cy="2806700"/>
            <a:chOff x="7237329" y="486748"/>
            <a:chExt cx="2041685" cy="2806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7329" y="486748"/>
              <a:ext cx="2032000" cy="279627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7247014" y="48674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247014" y="974027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</a:t>
              </a:r>
              <a:r>
                <a:rPr lang="en-US" sz="900" dirty="0" err="1">
                  <a:solidFill>
                    <a:srgbClr val="646464"/>
                  </a:solidFill>
                </a:rPr>
                <a:t>ARMetallizing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 integrated financial, IT and tax due diligence services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Jul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355" y="1971648"/>
              <a:ext cx="706438" cy="36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997" y="1064345"/>
              <a:ext cx="1230235" cy="558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84056" y="3491645"/>
            <a:ext cx="2043010" cy="2806700"/>
            <a:chOff x="2809888" y="474438"/>
            <a:chExt cx="2043010" cy="2806700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9888" y="474438"/>
              <a:ext cx="2032000" cy="2796274"/>
            </a:xfrm>
            <a:prstGeom prst="rect">
              <a:avLst/>
            </a:prstGeom>
          </p:spPr>
        </p:pic>
        <p:sp>
          <p:nvSpPr>
            <p:cNvPr id="123" name="TextBox 122"/>
            <p:cNvSpPr txBox="1"/>
            <p:nvPr/>
          </p:nvSpPr>
          <p:spPr>
            <a:xfrm>
              <a:off x="2820898" y="47443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Education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20898" y="961717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three sixth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form colleges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£30m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Sep 2012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586" y="1071751"/>
              <a:ext cx="591875" cy="537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7171388" y="551897"/>
            <a:ext cx="2034478" cy="2813419"/>
            <a:chOff x="619728" y="461831"/>
            <a:chExt cx="2034478" cy="2813419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728" y="461831"/>
              <a:ext cx="2032000" cy="2796274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622206" y="46855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22206" y="95582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Confidential Target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28" name="Picture 2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859" y="1065274"/>
              <a:ext cx="599400" cy="54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3" name="Group 52"/>
          <p:cNvGrpSpPr/>
          <p:nvPr/>
        </p:nvGrpSpPr>
        <p:grpSpPr>
          <a:xfrm>
            <a:off x="4964706" y="554120"/>
            <a:ext cx="2050449" cy="2808973"/>
            <a:chOff x="7278685" y="3385741"/>
            <a:chExt cx="2050449" cy="2808973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8685" y="3385741"/>
              <a:ext cx="2032000" cy="279627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7297134" y="338801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Industrial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297134" y="387529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Five US Industrial Business  from </a:t>
              </a:r>
              <a:r>
                <a:rPr lang="en-US" sz="900" dirty="0" err="1">
                  <a:solidFill>
                    <a:srgbClr val="646464"/>
                  </a:solidFill>
                </a:rPr>
                <a:t>Latshaw</a:t>
              </a:r>
              <a:r>
                <a:rPr lang="en-US" sz="900" dirty="0">
                  <a:solidFill>
                    <a:srgbClr val="646464"/>
                  </a:solidFill>
                </a:rPr>
                <a:t> Enterprises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integrated financial, tax and IT due diligence services and completion support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0" name="Picture 5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118" y="4834248"/>
              <a:ext cx="397958" cy="555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9086" y="3988994"/>
              <a:ext cx="1072155" cy="422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2783556" y="3502071"/>
            <a:ext cx="2039345" cy="2808495"/>
            <a:chOff x="5024025" y="484953"/>
            <a:chExt cx="2039345" cy="2808495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4025" y="484953"/>
              <a:ext cx="2032000" cy="2796274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5031370" y="486748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Tour Operator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031370" y="974027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Civil Aviation Authority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conducted financial assessment review for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 err="1">
                  <a:solidFill>
                    <a:srgbClr val="646464"/>
                  </a:solidFill>
                </a:rPr>
                <a:t>licencing</a:t>
              </a:r>
              <a:r>
                <a:rPr lang="en-US" sz="900" dirty="0">
                  <a:solidFill>
                    <a:srgbClr val="646464"/>
                  </a:solidFill>
                </a:rPr>
                <a:t> decision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Sep 2012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108" y="1768890"/>
              <a:ext cx="545670" cy="553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009" y="1087728"/>
              <a:ext cx="433485" cy="433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Group 84"/>
          <p:cNvGrpSpPr/>
          <p:nvPr/>
        </p:nvGrpSpPr>
        <p:grpSpPr>
          <a:xfrm>
            <a:off x="2778694" y="555256"/>
            <a:ext cx="2032000" cy="2809627"/>
            <a:chOff x="5064598" y="3385087"/>
            <a:chExt cx="2032000" cy="2809627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598" y="3385087"/>
              <a:ext cx="2032000" cy="279627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5064598" y="338801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064598" y="387529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RDS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89" name="Picture 4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707" y="4014391"/>
              <a:ext cx="511791" cy="442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0" name="Picture 2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378" y="4733440"/>
              <a:ext cx="636588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603692" y="551897"/>
            <a:ext cx="2044573" cy="2809627"/>
            <a:chOff x="2843226" y="3385087"/>
            <a:chExt cx="2044573" cy="2809627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3226" y="3385087"/>
              <a:ext cx="2032000" cy="2796274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2855799" y="338801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55799" y="387529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Magnetic Solutions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services, tax structuring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820" y="4647363"/>
              <a:ext cx="857107" cy="391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" name="Picture 5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938" y="3988995"/>
              <a:ext cx="1230188" cy="41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72096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209464" y="3504012"/>
            <a:ext cx="2044964" cy="2806700"/>
            <a:chOff x="608977" y="3409494"/>
            <a:chExt cx="2044964" cy="2806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977" y="3409494"/>
              <a:ext cx="2032000" cy="2796274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21941" y="340949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Engineering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21941" y="389677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Targeted business review of </a:t>
              </a:r>
              <a:r>
                <a:rPr lang="en-US" sz="900" dirty="0" err="1">
                  <a:solidFill>
                    <a:srgbClr val="646464"/>
                  </a:solidFill>
                </a:rPr>
                <a:t>Doncasters</a:t>
              </a:r>
              <a:r>
                <a:rPr lang="en-US" sz="900" dirty="0">
                  <a:solidFill>
                    <a:srgbClr val="646464"/>
                  </a:solidFill>
                </a:rPr>
                <a:t> Group Limited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supported </a:t>
              </a:r>
              <a:r>
                <a:rPr lang="en-US" sz="900" dirty="0" err="1">
                  <a:solidFill>
                    <a:srgbClr val="646464"/>
                  </a:solidFill>
                </a:rPr>
                <a:t>Doncasters</a:t>
              </a:r>
              <a:r>
                <a:rPr lang="en-US" sz="900" dirty="0">
                  <a:solidFill>
                    <a:srgbClr val="646464"/>
                  </a:solidFill>
                </a:rPr>
                <a:t> proposal to the senior, mezzanine and PIK lender groups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Mar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65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18" y="4937372"/>
              <a:ext cx="1240200" cy="36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570" y="4005799"/>
              <a:ext cx="512106" cy="503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5"/>
          <p:cNvGrpSpPr/>
          <p:nvPr/>
        </p:nvGrpSpPr>
        <p:grpSpPr>
          <a:xfrm>
            <a:off x="5014852" y="3500599"/>
            <a:ext cx="2036135" cy="2813526"/>
            <a:chOff x="7180183" y="495975"/>
            <a:chExt cx="2036135" cy="281352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0183" y="495975"/>
              <a:ext cx="2032000" cy="2796274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7184318" y="502801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Shipping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84318" y="99008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Sobrena</a:t>
              </a:r>
              <a:r>
                <a:rPr lang="en-US" sz="900" dirty="0">
                  <a:solidFill>
                    <a:srgbClr val="646464"/>
                  </a:solidFill>
                </a:rPr>
                <a:t> Ship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Repair Yard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operational due diligence services as well as a bid letter support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Apr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13" name="Picture 9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373" y="1167581"/>
              <a:ext cx="1381656" cy="2836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" name="Picture 16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1696" y="1930578"/>
              <a:ext cx="506164" cy="506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2815053" y="3504011"/>
            <a:ext cx="2040750" cy="2806701"/>
            <a:chOff x="4975342" y="490063"/>
            <a:chExt cx="2040750" cy="2806701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5342" y="490065"/>
              <a:ext cx="2032000" cy="2796274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4978883" y="97734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Vitopel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operational and tax due diligence services and post acquisition interim management role 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Apr 2012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16" name="Picture 11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565" y="1138006"/>
              <a:ext cx="1219500" cy="35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4680" y="1800729"/>
              <a:ext cx="690300" cy="52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984092" y="490063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Packaging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6257" y="3498619"/>
            <a:ext cx="2049909" cy="2810293"/>
            <a:chOff x="2794445" y="494009"/>
            <a:chExt cx="2049909" cy="281029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4445" y="494009"/>
              <a:ext cx="2032000" cy="2796274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2812354" y="49760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Retail and Consumer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812354" y="98488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Capital investment in Baccarat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IT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£22m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May 2012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26" name="Picture 16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658" y="1137795"/>
              <a:ext cx="1686825" cy="34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399" y="1820784"/>
              <a:ext cx="661838" cy="560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7209464" y="549214"/>
            <a:ext cx="2033940" cy="2806700"/>
            <a:chOff x="601683" y="495975"/>
            <a:chExt cx="2033940" cy="2806700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683" y="497588"/>
              <a:ext cx="2032000" cy="2796274"/>
            </a:xfrm>
            <a:prstGeom prst="rect">
              <a:avLst/>
            </a:prstGeom>
          </p:spPr>
        </p:pic>
        <p:sp>
          <p:nvSpPr>
            <p:cNvPr id="128" name="TextBox 127"/>
            <p:cNvSpPr txBox="1"/>
            <p:nvPr/>
          </p:nvSpPr>
          <p:spPr>
            <a:xfrm>
              <a:off x="603623" y="49597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Oil and Gas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03623" y="98325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Cressier</a:t>
              </a:r>
              <a:r>
                <a:rPr lang="en-US" sz="900" dirty="0">
                  <a:solidFill>
                    <a:srgbClr val="646464"/>
                  </a:solidFill>
                </a:rPr>
                <a:t> Refinery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and Tank Storage from </a:t>
              </a:r>
              <a:r>
                <a:rPr lang="en-US" sz="900" dirty="0" err="1">
                  <a:solidFill>
                    <a:srgbClr val="646464"/>
                  </a:solidFill>
                </a:rPr>
                <a:t>Petroplus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operational and SPA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May 2012</a:t>
              </a:r>
            </a:p>
          </p:txBody>
        </p:sp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39" y="1165324"/>
              <a:ext cx="807135" cy="250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1" name="Picture 14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811" y="1132006"/>
              <a:ext cx="719274" cy="357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2" name="Picture 15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496" y="1938087"/>
              <a:ext cx="540491" cy="548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4" name="Group 53"/>
          <p:cNvGrpSpPr/>
          <p:nvPr/>
        </p:nvGrpSpPr>
        <p:grpSpPr>
          <a:xfrm>
            <a:off x="5007318" y="549214"/>
            <a:ext cx="2045208" cy="2806700"/>
            <a:chOff x="7233806" y="3433380"/>
            <a:chExt cx="2045208" cy="2806700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3806" y="3433380"/>
              <a:ext cx="2032000" cy="279627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7247014" y="343338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Technology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247014" y="392065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Leisure Pass Group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technology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£35m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May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721440" y="4063628"/>
              <a:ext cx="1147187" cy="344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2796" y="4798800"/>
              <a:ext cx="1279303" cy="351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0" name="Group 69"/>
          <p:cNvGrpSpPr/>
          <p:nvPr/>
        </p:nvGrpSpPr>
        <p:grpSpPr>
          <a:xfrm>
            <a:off x="2813819" y="550219"/>
            <a:ext cx="2032000" cy="2796683"/>
            <a:chOff x="5037754" y="3428308"/>
            <a:chExt cx="2032000" cy="2796683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7754" y="3428308"/>
              <a:ext cx="2032000" cy="2796274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5037754" y="3905570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</a:t>
              </a:r>
              <a:r>
                <a:rPr lang="en-US" sz="900" dirty="0" err="1">
                  <a:solidFill>
                    <a:srgbClr val="646464"/>
                  </a:solidFill>
                </a:rPr>
                <a:t>Lifeways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br>
                <a:rPr lang="en-US" sz="900" dirty="0">
                  <a:solidFill>
                    <a:srgbClr val="646464"/>
                  </a:solidFill>
                </a:rPr>
              </a:b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and regulatory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£208m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Jun 2012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037754" y="343338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Healthcare</a:t>
              </a:r>
            </a:p>
          </p:txBody>
        </p:sp>
        <p:pic>
          <p:nvPicPr>
            <p:cNvPr id="74" name="Picture 73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402" y="4031754"/>
              <a:ext cx="1047750" cy="408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82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458" y="4750348"/>
              <a:ext cx="1114425" cy="445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3" name="Group 62"/>
          <p:cNvGrpSpPr/>
          <p:nvPr/>
        </p:nvGrpSpPr>
        <p:grpSpPr>
          <a:xfrm>
            <a:off x="604166" y="538788"/>
            <a:ext cx="2038381" cy="2806700"/>
            <a:chOff x="2814517" y="3386704"/>
            <a:chExt cx="2038381" cy="2806700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4517" y="3397130"/>
              <a:ext cx="2032000" cy="2796274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2820898" y="338670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Distribution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820898" y="387398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</a:t>
              </a:r>
              <a:r>
                <a:rPr lang="en-US" sz="900" dirty="0" err="1">
                  <a:solidFill>
                    <a:srgbClr val="646464"/>
                  </a:solidFill>
                </a:rPr>
                <a:t>Enotria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integrated financial, operational, tax due diligence services and pricing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Jul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820" y="4695103"/>
              <a:ext cx="1440305" cy="452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4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616" y="3994060"/>
              <a:ext cx="1163940" cy="375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5670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24011" y="570080"/>
            <a:ext cx="2039741" cy="2807895"/>
            <a:chOff x="548823" y="477707"/>
            <a:chExt cx="2039741" cy="2807895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564" y="477707"/>
              <a:ext cx="2032000" cy="2796274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548823" y="47890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Software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8823" y="96618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</a:t>
              </a:r>
              <a:r>
                <a:rPr lang="en-US" sz="900" dirty="0" err="1">
                  <a:solidFill>
                    <a:srgbClr val="646464"/>
                  </a:solidFill>
                </a:rPr>
                <a:t>Clearswift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£30m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2011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23" name="il_fi" descr="http://www.citypress.co.uk/images/client-logos/lyceum-capital-logo.jpg"/>
            <p:cNvPicPr/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83807" y="1099449"/>
              <a:ext cx="1358454" cy="316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" name="il_fi" descr="http://a3.twimg.com/profile_images/79465358/Clearswift_White.png"/>
            <p:cNvPicPr/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22088" y="1768421"/>
              <a:ext cx="889022" cy="506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592915" y="3494457"/>
            <a:ext cx="2050325" cy="2806700"/>
            <a:chOff x="2729825" y="477707"/>
            <a:chExt cx="2050325" cy="28067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9825" y="477707"/>
              <a:ext cx="2032000" cy="2796274"/>
            </a:xfrm>
            <a:prstGeom prst="rect">
              <a:avLst/>
            </a:prstGeom>
          </p:spPr>
        </p:pic>
        <p:sp>
          <p:nvSpPr>
            <p:cNvPr id="125" name="TextBox 124"/>
            <p:cNvSpPr txBox="1"/>
            <p:nvPr/>
          </p:nvSpPr>
          <p:spPr>
            <a:xfrm>
              <a:off x="2748150" y="477707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48150" y="964986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3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Bolt-on acquisition of  </a:t>
              </a:r>
              <a:r>
                <a:rPr lang="en-US" sz="900" dirty="0" err="1">
                  <a:solidFill>
                    <a:srgbClr val="646464"/>
                  </a:solidFill>
                </a:rPr>
                <a:t>Nomaseal</a:t>
              </a:r>
              <a:r>
                <a:rPr lang="en-US" sz="900" dirty="0">
                  <a:solidFill>
                    <a:srgbClr val="646464"/>
                  </a:solidFill>
                </a:rPr>
                <a:t> 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2011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27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297" y="1066492"/>
              <a:ext cx="1490961" cy="169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8" name="Picture 6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508" y="1328022"/>
              <a:ext cx="1577681" cy="306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Group 3"/>
          <p:cNvGrpSpPr/>
          <p:nvPr/>
        </p:nvGrpSpPr>
        <p:grpSpPr>
          <a:xfrm>
            <a:off x="2800914" y="3500642"/>
            <a:ext cx="2059901" cy="2806700"/>
            <a:chOff x="4948455" y="491335"/>
            <a:chExt cx="2059901" cy="280670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8455" y="491335"/>
              <a:ext cx="2032000" cy="2796274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4976356" y="49133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financial Services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976356" y="97861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Voice Commerce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operational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£10m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2011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31" name="Picture 5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8879" y="1218375"/>
              <a:ext cx="1539000" cy="243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5"/>
          <p:cNvGrpSpPr/>
          <p:nvPr/>
        </p:nvGrpSpPr>
        <p:grpSpPr>
          <a:xfrm>
            <a:off x="4991037" y="3500642"/>
            <a:ext cx="2032000" cy="2806700"/>
            <a:chOff x="7124777" y="477706"/>
            <a:chExt cx="2032000" cy="280670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4777" y="478902"/>
              <a:ext cx="2032000" cy="2796274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7124777" y="47770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Business Services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124777" y="96498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</a:t>
              </a:r>
              <a:r>
                <a:rPr lang="en-US" sz="900" dirty="0" err="1">
                  <a:solidFill>
                    <a:srgbClr val="646464"/>
                  </a:solidFill>
                </a:rPr>
                <a:t>Parseq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£34m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Oct 2011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34" name="Picture 9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8095" y="1142824"/>
              <a:ext cx="890667" cy="293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5" name="Picture 10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1049" y="1061352"/>
              <a:ext cx="869427" cy="424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6" name="Picture 11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854" y="1791469"/>
              <a:ext cx="1416715" cy="419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" name="Group 6"/>
          <p:cNvGrpSpPr/>
          <p:nvPr/>
        </p:nvGrpSpPr>
        <p:grpSpPr>
          <a:xfrm>
            <a:off x="7226097" y="3496257"/>
            <a:ext cx="2032000" cy="2829373"/>
            <a:chOff x="566417" y="3430951"/>
            <a:chExt cx="2032000" cy="282937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7" y="3430951"/>
              <a:ext cx="2032000" cy="2796274"/>
            </a:xfrm>
            <a:prstGeom prst="rect">
              <a:avLst/>
            </a:prstGeom>
          </p:spPr>
        </p:pic>
        <p:sp>
          <p:nvSpPr>
            <p:cNvPr id="137" name="TextBox 136"/>
            <p:cNvSpPr txBox="1"/>
            <p:nvPr/>
          </p:nvSpPr>
          <p:spPr>
            <a:xfrm>
              <a:off x="566417" y="345362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Software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66417" y="394090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ITRS Group Limited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technology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£50m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Sep 2011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39" name="Picture 6" descr="http://t2.gstatic.com/images?q=tbn:ANd9GcSvHPhlxNf9SSXxJNdRUOcw_O9LD4-XgD2X4PpoYAQOu_U1e4HX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999" y="4784927"/>
              <a:ext cx="611907" cy="492925"/>
            </a:xfrm>
            <a:prstGeom prst="rect">
              <a:avLst/>
            </a:prstGeom>
            <a:noFill/>
          </p:spPr>
        </p:pic>
        <p:pic>
          <p:nvPicPr>
            <p:cNvPr id="140" name="Picture 1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01" y="4149083"/>
              <a:ext cx="1449894" cy="287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2" name="Group 51"/>
          <p:cNvGrpSpPr/>
          <p:nvPr/>
        </p:nvGrpSpPr>
        <p:grpSpPr>
          <a:xfrm>
            <a:off x="5001407" y="571275"/>
            <a:ext cx="2032000" cy="2806700"/>
            <a:chOff x="7180473" y="3445346"/>
            <a:chExt cx="2032000" cy="280670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0473" y="3445346"/>
              <a:ext cx="2032000" cy="2796274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7180473" y="344534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Packaging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80473" y="393262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Alltub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€50m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Nov 2011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5976" y="4736492"/>
              <a:ext cx="832500" cy="49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3731" y="4082416"/>
              <a:ext cx="973175" cy="3058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2809540" y="559049"/>
            <a:ext cx="2032000" cy="2818926"/>
            <a:chOff x="4991940" y="3433120"/>
            <a:chExt cx="2032000" cy="281892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1940" y="3433120"/>
              <a:ext cx="2032000" cy="2796274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4991940" y="344534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Healthcare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91940" y="393262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Healthcare at Home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operational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Jan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63" name="il_fi" descr="http://www.apax.com/media/2024/Healthcare_at_Home.GIF"/>
            <p:cNvPicPr/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627" y="4734945"/>
              <a:ext cx="985531" cy="695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64" descr="http://t1.gstatic.com/images?q=tbn:ANd9GcSUJWYUhrejV1ZFu3FGZlZHVoLBEFLZt2i6se60UIXa0BXPur0b">
              <a:hlinkClick r:id="rId16"/>
            </p:cNvPr>
            <p:cNvPicPr/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023" y="4065893"/>
              <a:ext cx="932815" cy="329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6" name="Group 65"/>
          <p:cNvGrpSpPr/>
          <p:nvPr/>
        </p:nvGrpSpPr>
        <p:grpSpPr>
          <a:xfrm>
            <a:off x="597467" y="559049"/>
            <a:ext cx="2044700" cy="2814021"/>
            <a:chOff x="2799654" y="3414873"/>
            <a:chExt cx="2044700" cy="281402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9654" y="3414873"/>
              <a:ext cx="2032000" cy="279627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2812354" y="342219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Packaging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812354" y="390947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4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</a:t>
              </a:r>
              <a:r>
                <a:rPr lang="en-US" sz="900" dirty="0" err="1">
                  <a:solidFill>
                    <a:srgbClr val="646464"/>
                  </a:solidFill>
                </a:rPr>
                <a:t>Interflex</a:t>
              </a:r>
              <a:r>
                <a:rPr lang="en-US" sz="900" dirty="0">
                  <a:solidFill>
                    <a:srgbClr val="646464"/>
                  </a:solidFill>
                </a:rPr>
                <a:t> Holdings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operational due diligence services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Jan 2012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100" y="4048298"/>
              <a:ext cx="1006475" cy="41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886" y="4772673"/>
              <a:ext cx="1211392" cy="379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10116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169906" y="509404"/>
            <a:ext cx="2032000" cy="2812011"/>
            <a:chOff x="556564" y="461970"/>
            <a:chExt cx="2032000" cy="2812011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564" y="477707"/>
              <a:ext cx="2032000" cy="27962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556564" y="46197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Training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56564" y="94924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Lifetime Training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operational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£50m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Jun 2011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46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679" y="1078661"/>
              <a:ext cx="543968" cy="493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6" descr="Lifetime - Call us today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04" y="1925466"/>
              <a:ext cx="885870" cy="330480"/>
            </a:xfrm>
            <a:prstGeom prst="rect">
              <a:avLst/>
            </a:prstGeom>
            <a:noFill/>
          </p:spPr>
        </p:pic>
      </p:grpSp>
      <p:grpSp>
        <p:nvGrpSpPr>
          <p:cNvPr id="3" name="Group 2"/>
          <p:cNvGrpSpPr/>
          <p:nvPr/>
        </p:nvGrpSpPr>
        <p:grpSpPr>
          <a:xfrm>
            <a:off x="584602" y="3492208"/>
            <a:ext cx="2036428" cy="2807895"/>
            <a:chOff x="2725397" y="477707"/>
            <a:chExt cx="2036428" cy="2807895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9825" y="477707"/>
              <a:ext cx="2032000" cy="2796274"/>
            </a:xfrm>
            <a:prstGeom prst="rect">
              <a:avLst/>
            </a:prstGeom>
          </p:spPr>
        </p:pic>
        <p:sp>
          <p:nvSpPr>
            <p:cNvPr id="148" name="TextBox 147"/>
            <p:cNvSpPr txBox="1"/>
            <p:nvPr/>
          </p:nvSpPr>
          <p:spPr>
            <a:xfrm>
              <a:off x="2725397" y="47890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Manufacturing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725397" y="96618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Grupo</a:t>
              </a:r>
              <a:r>
                <a:rPr lang="en-US" sz="900" dirty="0">
                  <a:solidFill>
                    <a:srgbClr val="646464"/>
                  </a:solidFill>
                </a:rPr>
                <a:t> </a:t>
              </a:r>
              <a:r>
                <a:rPr lang="en-US" sz="900" dirty="0" err="1">
                  <a:solidFill>
                    <a:srgbClr val="646464"/>
                  </a:solidFill>
                </a:rPr>
                <a:t>Guascor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acquisition due diligence services and post-acquisition planning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€500m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Jun 2011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50" name="Picture 1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013" y="1126399"/>
              <a:ext cx="1650600" cy="270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1" name="Picture 15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235" y="1652962"/>
              <a:ext cx="979834" cy="556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Group 3"/>
          <p:cNvGrpSpPr/>
          <p:nvPr/>
        </p:nvGrpSpPr>
        <p:grpSpPr>
          <a:xfrm>
            <a:off x="2783140" y="3502074"/>
            <a:ext cx="2039144" cy="2821940"/>
            <a:chOff x="4948455" y="476095"/>
            <a:chExt cx="2039144" cy="282194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8455" y="476095"/>
              <a:ext cx="2032000" cy="2796274"/>
            </a:xfrm>
            <a:prstGeom prst="rect">
              <a:avLst/>
            </a:prstGeom>
          </p:spPr>
        </p:pic>
        <p:sp>
          <p:nvSpPr>
            <p:cNvPr id="152" name="TextBox 151"/>
            <p:cNvSpPr txBox="1"/>
            <p:nvPr/>
          </p:nvSpPr>
          <p:spPr>
            <a:xfrm>
              <a:off x="4955599" y="491335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Retail and Consumer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955599" y="978614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Silentnight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Group Limited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operational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May 2011</a:t>
              </a: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154" name="Picture 2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848" y="2088307"/>
              <a:ext cx="939069" cy="48480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55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645" y="1078981"/>
              <a:ext cx="1130008" cy="513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170836" y="3506889"/>
            <a:ext cx="2045197" cy="2817125"/>
            <a:chOff x="566417" y="3430951"/>
            <a:chExt cx="2045197" cy="2817125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7" y="3430951"/>
              <a:ext cx="2032000" cy="2796274"/>
            </a:xfrm>
            <a:prstGeom prst="rect">
              <a:avLst/>
            </a:prstGeom>
          </p:spPr>
        </p:pic>
        <p:sp>
          <p:nvSpPr>
            <p:cNvPr id="160" name="TextBox 159"/>
            <p:cNvSpPr txBox="1"/>
            <p:nvPr/>
          </p:nvSpPr>
          <p:spPr>
            <a:xfrm>
              <a:off x="579614" y="344137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Retail and Consumer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79614" y="392865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Growth Capital investment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in GO Outdoors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operational and tax due diligence services and pricing advisory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£28m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Apr 2011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162" name="Picture 2" descr="T:\Transaction Advisory Group (TAG)\UK TAG\Marketing\Logos\3i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184" y="4043596"/>
              <a:ext cx="822354" cy="532113"/>
            </a:xfrm>
            <a:prstGeom prst="rect">
              <a:avLst/>
            </a:prstGeom>
            <a:noFill/>
          </p:spPr>
        </p:pic>
        <p:pic>
          <p:nvPicPr>
            <p:cNvPr id="163" name="Picture 162" descr="GO Outdoors Logo RGB - 600px.tif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9925" y="4798045"/>
              <a:ext cx="785873" cy="44008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974341" y="3506889"/>
            <a:ext cx="2032000" cy="2829373"/>
            <a:chOff x="2843061" y="3430951"/>
            <a:chExt cx="2032000" cy="2829373"/>
          </a:xfrm>
        </p:grpSpPr>
        <p:grpSp>
          <p:nvGrpSpPr>
            <p:cNvPr id="49" name="Group 48"/>
            <p:cNvGrpSpPr/>
            <p:nvPr/>
          </p:nvGrpSpPr>
          <p:grpSpPr>
            <a:xfrm>
              <a:off x="2843061" y="3430951"/>
              <a:ext cx="2032000" cy="2829373"/>
              <a:chOff x="566417" y="3430951"/>
              <a:chExt cx="2032000" cy="2829373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417" y="3430951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566417" y="3453624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Metals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66417" y="3940903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Metallum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fully integrated financial, operational, SPA and tax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€1bn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Apr 2011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56" name="Picture 20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094" y="4725336"/>
              <a:ext cx="1173586" cy="388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18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650" y="4076012"/>
              <a:ext cx="1208087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Group 58"/>
          <p:cNvGrpSpPr/>
          <p:nvPr/>
        </p:nvGrpSpPr>
        <p:grpSpPr>
          <a:xfrm>
            <a:off x="4974884" y="525141"/>
            <a:ext cx="2039741" cy="2807895"/>
            <a:chOff x="548823" y="477707"/>
            <a:chExt cx="2039741" cy="280789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564" y="477707"/>
              <a:ext cx="2032000" cy="2796274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48823" y="478902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</a:rPr>
                <a:t>Education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8823" y="966181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 Greenwich School </a:t>
              </a: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of Management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Jun 2011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2224" y="1988667"/>
            <a:ext cx="469463" cy="5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4003" y="1126415"/>
            <a:ext cx="507684" cy="46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4" name="Group 53"/>
          <p:cNvGrpSpPr/>
          <p:nvPr/>
        </p:nvGrpSpPr>
        <p:grpSpPr>
          <a:xfrm>
            <a:off x="2792304" y="519928"/>
            <a:ext cx="2045924" cy="2806700"/>
            <a:chOff x="4948455" y="3453624"/>
            <a:chExt cx="2045924" cy="2806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8455" y="3453624"/>
              <a:ext cx="2032000" cy="2796274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4962379" y="3453624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Retail and Consumer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962379" y="3940903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lnSpc>
                  <a:spcPct val="11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Acquisition of  Tangerine Confectionery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operational due diligence services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Jul 2011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  <p:pic>
          <p:nvPicPr>
            <p:cNvPr id="68" name="Picture 5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577" y="4071360"/>
              <a:ext cx="1069475" cy="345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6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500" y="4858144"/>
              <a:ext cx="829274" cy="484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597656" y="523644"/>
            <a:ext cx="2032000" cy="2806700"/>
            <a:chOff x="2748150" y="3441376"/>
            <a:chExt cx="2032000" cy="28067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8150" y="3441376"/>
              <a:ext cx="2032000" cy="2796274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2748150" y="3441376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1100" b="1" dirty="0">
                  <a:solidFill>
                    <a:schemeClr val="bg1"/>
                  </a:solidFill>
                  <a:latin typeface="Arial"/>
                </a:rPr>
                <a:t>Packaging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748150" y="3928655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Bezier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pre-acquisition analytical support and post-acquisition operational support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Jul 2011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  <p:pic>
          <p:nvPicPr>
            <p:cNvPr id="74" name="Picture 21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573" y="4835060"/>
              <a:ext cx="976312" cy="325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043" y="4035274"/>
              <a:ext cx="1124147" cy="510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446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>
          <a:xfrm>
            <a:off x="9067800" y="6461125"/>
            <a:ext cx="457200" cy="365125"/>
          </a:xfrm>
        </p:spPr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F28550-78F2-40A0-9775-EFB1D83ED776}"/>
              </a:ext>
            </a:extLst>
          </p:cNvPr>
          <p:cNvGrpSpPr/>
          <p:nvPr/>
        </p:nvGrpSpPr>
        <p:grpSpPr>
          <a:xfrm>
            <a:off x="7200000" y="3528000"/>
            <a:ext cx="2066400" cy="2749169"/>
            <a:chOff x="576000" y="504000"/>
            <a:chExt cx="2066400" cy="274916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B6FC633-EB8C-4570-86D8-120FF04814CF}"/>
                </a:ext>
              </a:extLst>
            </p:cNvPr>
            <p:cNvGrpSpPr/>
            <p:nvPr/>
          </p:nvGrpSpPr>
          <p:grpSpPr>
            <a:xfrm>
              <a:off x="576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1CC99698-8B6B-4F50-8036-4A974559B81D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A63946A0-47F9-42AF-92D4-443C130A7C1C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28" name="Picture 127">
                    <a:extLst>
                      <a:ext uri="{FF2B5EF4-FFF2-40B4-BE49-F238E27FC236}">
                        <a16:creationId xmlns:a16="http://schemas.microsoft.com/office/drawing/2014/main" id="{FBD2F0A0-36E1-4BDF-BCD5-A12B5F33DD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F8E04C2D-B1AC-4CFA-84BA-9973DA9B9E7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2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56DEEA8B-E4EC-45EA-83DE-4CDED16AB04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531791C-DD77-4A87-BD1F-9569FCEC8034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4ways Limited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Synova</a:t>
                </a:r>
                <a:r>
                  <a:rPr lang="en-US" sz="900" dirty="0">
                    <a:solidFill>
                      <a:srgbClr val="646464"/>
                    </a:solidFill>
                  </a:rPr>
                  <a:t>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0" name="Picture 3">
              <a:extLst>
                <a:ext uri="{FF2B5EF4-FFF2-40B4-BE49-F238E27FC236}">
                  <a16:creationId xmlns:a16="http://schemas.microsoft.com/office/drawing/2014/main" id="{3317C8B0-63D7-4CA7-BF8E-98EA62766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730" y="1040542"/>
              <a:ext cx="1509667" cy="35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2" name="Picture 20" descr="Image result for 4ways limited logo synova">
              <a:extLst>
                <a:ext uri="{FF2B5EF4-FFF2-40B4-BE49-F238E27FC236}">
                  <a16:creationId xmlns:a16="http://schemas.microsoft.com/office/drawing/2014/main" id="{E54FD099-DE64-461D-9DE1-039C2CB94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246" y="1943889"/>
              <a:ext cx="815221" cy="405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29A8490-CD72-4C87-8769-87141B945907}"/>
              </a:ext>
            </a:extLst>
          </p:cNvPr>
          <p:cNvGrpSpPr/>
          <p:nvPr/>
        </p:nvGrpSpPr>
        <p:grpSpPr>
          <a:xfrm>
            <a:off x="576000" y="504000"/>
            <a:ext cx="2066400" cy="2749169"/>
            <a:chOff x="576000" y="3528000"/>
            <a:chExt cx="2066400" cy="2749169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9B4644D-3FFA-4A01-94C0-D5D3FF25BC15}"/>
                </a:ext>
              </a:extLst>
            </p:cNvPr>
            <p:cNvGrpSpPr/>
            <p:nvPr/>
          </p:nvGrpSpPr>
          <p:grpSpPr>
            <a:xfrm>
              <a:off x="57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C4231D55-5101-4298-A9DC-C8D23FDD5EE5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15F4ECFC-6BA3-4230-9ABB-38333B26C5CB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5EDE23B5-55E2-4AA7-97B1-286BF9D1D7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F8AABE72-70A5-4FFA-83F5-A2A912F79F2B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67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8328882-978C-4B57-B6A3-43761B18D54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8DF59E5-F0E7-458D-94F9-D6EC744B8254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Stifts-Apotheke</a:t>
                </a:r>
                <a:r>
                  <a:rPr lang="en-US" sz="900" dirty="0">
                    <a:solidFill>
                      <a:srgbClr val="646464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e.K</a:t>
                </a:r>
                <a:r>
                  <a:rPr lang="en-US" sz="900" dirty="0">
                    <a:solidFill>
                      <a:srgbClr val="646464"/>
                    </a:solidFill>
                  </a:rPr>
                  <a:t>.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DocMorris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F8F21698-151E-4336-9738-9E633F92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46" y="4113524"/>
              <a:ext cx="1451321" cy="564098"/>
            </a:xfrm>
            <a:prstGeom prst="rect">
              <a:avLst/>
            </a:prstGeom>
          </p:spPr>
        </p:pic>
        <p:pic>
          <p:nvPicPr>
            <p:cNvPr id="163" name="Picture 12" descr="Image result for Stifts-Apotheke e.K. logo">
              <a:extLst>
                <a:ext uri="{FF2B5EF4-FFF2-40B4-BE49-F238E27FC236}">
                  <a16:creationId xmlns:a16="http://schemas.microsoft.com/office/drawing/2014/main" id="{DD386BE3-557C-4B3E-A383-A5B085970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310" y="5021474"/>
              <a:ext cx="1233457" cy="523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391DF3D-0F1E-4E97-A408-BEED6B180003}"/>
              </a:ext>
            </a:extLst>
          </p:cNvPr>
          <p:cNvGrpSpPr/>
          <p:nvPr/>
        </p:nvGrpSpPr>
        <p:grpSpPr>
          <a:xfrm>
            <a:off x="576000" y="3528000"/>
            <a:ext cx="2066400" cy="2749169"/>
            <a:chOff x="2736000" y="504000"/>
            <a:chExt cx="2066400" cy="2749169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5A6EFB1-D9A9-4792-A240-FDA22C7628C8}"/>
                </a:ext>
              </a:extLst>
            </p:cNvPr>
            <p:cNvGrpSpPr/>
            <p:nvPr/>
          </p:nvGrpSpPr>
          <p:grpSpPr>
            <a:xfrm>
              <a:off x="2736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93D58AB2-8E50-4F05-98A1-70DDBE8CAC06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76D128F7-56DF-464F-9D92-47CEB98B5375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79" name="Picture 178">
                    <a:extLst>
                      <a:ext uri="{FF2B5EF4-FFF2-40B4-BE49-F238E27FC236}">
                        <a16:creationId xmlns:a16="http://schemas.microsoft.com/office/drawing/2014/main" id="{3E96578C-7EAE-4293-8F19-C30E86008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0901606C-EADE-4612-9DA8-FA97414A64DF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Software</a:t>
                    </a:r>
                  </a:p>
                </p:txBody>
              </p:sp>
            </p:grpSp>
            <p:sp>
              <p:nvSpPr>
                <p:cNvPr id="178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B80CDA05-C7B1-4024-95C3-B05D6242A2A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505D830-E748-4CAB-82D9-268FD1F60773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Ikon Science by FPE Capital to Great Hill Partners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financial due diligence and tax factbook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72" name="Picture 20" descr="Image result for ikon science">
              <a:extLst>
                <a:ext uri="{FF2B5EF4-FFF2-40B4-BE49-F238E27FC236}">
                  <a16:creationId xmlns:a16="http://schemas.microsoft.com/office/drawing/2014/main" id="{F2FD85C6-A676-4256-8218-5290EAF83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569" y="1841777"/>
              <a:ext cx="960864" cy="563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2" descr="Image result for ikon science FPE">
              <a:extLst>
                <a:ext uri="{FF2B5EF4-FFF2-40B4-BE49-F238E27FC236}">
                  <a16:creationId xmlns:a16="http://schemas.microsoft.com/office/drawing/2014/main" id="{D3E95849-0240-4083-B697-91092CBB4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0379" y="1068275"/>
              <a:ext cx="751814" cy="442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4" descr="Image result for great hill partners">
              <a:extLst>
                <a:ext uri="{FF2B5EF4-FFF2-40B4-BE49-F238E27FC236}">
                  <a16:creationId xmlns:a16="http://schemas.microsoft.com/office/drawing/2014/main" id="{B89802DB-5181-4FDA-BAB3-68644826E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895" y="1972365"/>
              <a:ext cx="844459" cy="37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6B4981B-B22E-480C-BA99-2BBDDF53D552}"/>
              </a:ext>
            </a:extLst>
          </p:cNvPr>
          <p:cNvGrpSpPr/>
          <p:nvPr/>
        </p:nvGrpSpPr>
        <p:grpSpPr>
          <a:xfrm>
            <a:off x="2736000" y="3528000"/>
            <a:ext cx="2066400" cy="2749169"/>
            <a:chOff x="2736000" y="3528000"/>
            <a:chExt cx="2066400" cy="2749169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958DD22-2640-4E64-B6A6-23541C725937}"/>
                </a:ext>
              </a:extLst>
            </p:cNvPr>
            <p:cNvGrpSpPr/>
            <p:nvPr/>
          </p:nvGrpSpPr>
          <p:grpSpPr>
            <a:xfrm>
              <a:off x="273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15AE496A-8875-46C5-ACC8-26D1722F46BE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B071D5B-4DCA-4E29-8C9C-8CE7C3B151D4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91" name="Picture 190">
                    <a:extLst>
                      <a:ext uri="{FF2B5EF4-FFF2-40B4-BE49-F238E27FC236}">
                        <a16:creationId xmlns:a16="http://schemas.microsoft.com/office/drawing/2014/main" id="{38D49A32-8D55-45FE-B127-47B038B2CE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ABE9C44C-2354-4551-BF3D-30CE7C93E6BC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90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81A3BC16-7BE9-4FB0-BA61-FA002C31A70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2154965-A94E-4E3A-AC4D-587B5306BF56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Aleris Care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Ambea</a:t>
                </a:r>
                <a:r>
                  <a:rPr lang="en-US" sz="900" dirty="0">
                    <a:solidFill>
                      <a:srgbClr val="646464"/>
                    </a:solidFill>
                  </a:rPr>
                  <a:t> (owned by Triton &amp; KKR)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pension due diligence and synergy evaluation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Oct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83" name="Picture 26" descr="Image result for ambea logo">
              <a:extLst>
                <a:ext uri="{FF2B5EF4-FFF2-40B4-BE49-F238E27FC236}">
                  <a16:creationId xmlns:a16="http://schemas.microsoft.com/office/drawing/2014/main" id="{8AFC4812-B56F-4BDB-A52A-6FD2FF21D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147" y="4089363"/>
              <a:ext cx="1188571" cy="250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4" descr="Image result for triton partners logo">
              <a:extLst>
                <a:ext uri="{FF2B5EF4-FFF2-40B4-BE49-F238E27FC236}">
                  <a16:creationId xmlns:a16="http://schemas.microsoft.com/office/drawing/2014/main" id="{6B675B1C-793E-4569-811A-F63124EBC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483" y="4365863"/>
              <a:ext cx="531815" cy="39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28" descr="Image result for KKR private">
              <a:extLst>
                <a:ext uri="{FF2B5EF4-FFF2-40B4-BE49-F238E27FC236}">
                  <a16:creationId xmlns:a16="http://schemas.microsoft.com/office/drawing/2014/main" id="{5258B4F0-8DF4-4E61-9242-0597B50F1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7432" y="4422273"/>
              <a:ext cx="940031" cy="21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30" descr="Image result for Aleris Care loo">
              <a:extLst>
                <a:ext uri="{FF2B5EF4-FFF2-40B4-BE49-F238E27FC236}">
                  <a16:creationId xmlns:a16="http://schemas.microsoft.com/office/drawing/2014/main" id="{565A1B2D-304A-41EE-B951-F7801DE86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777" y="5101302"/>
              <a:ext cx="479018" cy="479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4836FD6-C8C6-4E41-92A6-72FAED42DCCF}"/>
              </a:ext>
            </a:extLst>
          </p:cNvPr>
          <p:cNvGrpSpPr/>
          <p:nvPr/>
        </p:nvGrpSpPr>
        <p:grpSpPr>
          <a:xfrm>
            <a:off x="7200000" y="504000"/>
            <a:ext cx="2066400" cy="2749169"/>
            <a:chOff x="572315" y="504000"/>
            <a:chExt cx="2096455" cy="2749169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0B80259-DD7A-4828-90E4-56E63F037240}"/>
                </a:ext>
              </a:extLst>
            </p:cNvPr>
            <p:cNvGrpSpPr/>
            <p:nvPr/>
          </p:nvGrpSpPr>
          <p:grpSpPr>
            <a:xfrm>
              <a:off x="601200" y="504000"/>
              <a:ext cx="2067570" cy="2749169"/>
              <a:chOff x="7274499" y="396000"/>
              <a:chExt cx="2067570" cy="2796585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1D2CF9D0-D81C-46CF-AE84-08BC73AE80AB}"/>
                  </a:ext>
                </a:extLst>
              </p:cNvPr>
              <p:cNvGrpSpPr/>
              <p:nvPr/>
            </p:nvGrpSpPr>
            <p:grpSpPr>
              <a:xfrm>
                <a:off x="7274499" y="396000"/>
                <a:ext cx="2067570" cy="2796585"/>
                <a:chOff x="598014" y="502756"/>
                <a:chExt cx="2067570" cy="2796585"/>
              </a:xfrm>
            </p:grpSpPr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00E84AEE-8226-4654-8D7F-2CF9A0CC92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014" y="503067"/>
                  <a:ext cx="2028352" cy="2796274"/>
                </a:xfrm>
                <a:prstGeom prst="rect">
                  <a:avLst/>
                </a:prstGeom>
              </p:spPr>
            </p:pic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D06977E0-3C06-4896-BE89-C272503DF7A4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Retail</a:t>
                  </a:r>
                </a:p>
              </p:txBody>
            </p:sp>
          </p:grpSp>
          <p:sp>
            <p:nvSpPr>
              <p:cNvPr id="201" name="AutoShape 2" descr="Image result for montagu private equity">
                <a:extLst>
                  <a:ext uri="{FF2B5EF4-FFF2-40B4-BE49-F238E27FC236}">
                    <a16:creationId xmlns:a16="http://schemas.microsoft.com/office/drawing/2014/main" id="{15D2CF17-4136-4D57-8F8D-49E4A5260F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5616" y="509161"/>
                <a:ext cx="309782" cy="16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80F6F62-386C-4D42-BCEB-297095651F1B}"/>
                </a:ext>
              </a:extLst>
            </p:cNvPr>
            <p:cNvSpPr txBox="1"/>
            <p:nvPr/>
          </p:nvSpPr>
          <p:spPr>
            <a:xfrm>
              <a:off x="572315" y="86315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highlight>
                  <a:srgbClr val="FFFF00"/>
                </a:highlight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highlight>
                  <a:srgbClr val="FFFF00"/>
                </a:highlight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Eyeware</a:t>
              </a:r>
              <a:r>
                <a:rPr lang="en-US" sz="900" dirty="0">
                  <a:solidFill>
                    <a:srgbClr val="646464"/>
                  </a:solidFill>
                </a:rPr>
                <a:t> brands from Vista Outdoor Group by A&amp;M Capital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financial, tax, operational and IT due diligence and completion statements services</a:t>
              </a: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Oct 2018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3080" name="Picture 8" descr="Image result for A&amp;M capital logo">
            <a:extLst>
              <a:ext uri="{FF2B5EF4-FFF2-40B4-BE49-F238E27FC236}">
                <a16:creationId xmlns:a16="http://schemas.microsoft.com/office/drawing/2014/main" id="{4712B033-ED92-444C-A52B-D7D80BA80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80" y="1107861"/>
            <a:ext cx="1654724" cy="36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vista brands eyewear">
            <a:extLst>
              <a:ext uri="{FF2B5EF4-FFF2-40B4-BE49-F238E27FC236}">
                <a16:creationId xmlns:a16="http://schemas.microsoft.com/office/drawing/2014/main" id="{1105EB9A-ED59-47F8-A908-C515F2B6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465" y="1972365"/>
            <a:ext cx="977596" cy="6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E8EA5B76-982F-4970-9E49-DF033D96E2C6}"/>
              </a:ext>
            </a:extLst>
          </p:cNvPr>
          <p:cNvGrpSpPr/>
          <p:nvPr/>
        </p:nvGrpSpPr>
        <p:grpSpPr>
          <a:xfrm>
            <a:off x="4968000" y="504000"/>
            <a:ext cx="2066400" cy="2749169"/>
            <a:chOff x="572315" y="504000"/>
            <a:chExt cx="2096455" cy="2749169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14E7F4A-A900-4BAB-99B9-C34E93D2F6F9}"/>
                </a:ext>
              </a:extLst>
            </p:cNvPr>
            <p:cNvGrpSpPr/>
            <p:nvPr/>
          </p:nvGrpSpPr>
          <p:grpSpPr>
            <a:xfrm>
              <a:off x="601200" y="504000"/>
              <a:ext cx="2067570" cy="2749169"/>
              <a:chOff x="7274499" y="396000"/>
              <a:chExt cx="2067570" cy="2796585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95B6C26-964F-47E5-BB38-7D324590B992}"/>
                  </a:ext>
                </a:extLst>
              </p:cNvPr>
              <p:cNvGrpSpPr/>
              <p:nvPr/>
            </p:nvGrpSpPr>
            <p:grpSpPr>
              <a:xfrm>
                <a:off x="7274499" y="396000"/>
                <a:ext cx="2067570" cy="2796585"/>
                <a:chOff x="598014" y="502756"/>
                <a:chExt cx="2067570" cy="2796585"/>
              </a:xfrm>
            </p:grpSpPr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6FAFF463-CF4E-4796-85BE-183E028D38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014" y="503067"/>
                  <a:ext cx="2028352" cy="2796274"/>
                </a:xfrm>
                <a:prstGeom prst="rect">
                  <a:avLst/>
                </a:prstGeom>
              </p:spPr>
            </p:pic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8624DA0-EA0A-4667-BFEF-E26AED3E04BA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Healthcare</a:t>
                  </a:r>
                </a:p>
              </p:txBody>
            </p:sp>
          </p:grpSp>
          <p:sp>
            <p:nvSpPr>
              <p:cNvPr id="99" name="AutoShape 2" descr="Image result for montagu private equity">
                <a:extLst>
                  <a:ext uri="{FF2B5EF4-FFF2-40B4-BE49-F238E27FC236}">
                    <a16:creationId xmlns:a16="http://schemas.microsoft.com/office/drawing/2014/main" id="{8704450C-C512-4072-A8E9-DB61E41CE0F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5616" y="509161"/>
                <a:ext cx="309782" cy="16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DF15E69-499A-4C45-876A-DBD74A544B31}"/>
                </a:ext>
              </a:extLst>
            </p:cNvPr>
            <p:cNvSpPr txBox="1"/>
            <p:nvPr/>
          </p:nvSpPr>
          <p:spPr>
            <a:xfrm>
              <a:off x="572315" y="86315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highlight>
                  <a:srgbClr val="FFFF00"/>
                </a:highlight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highlight>
                  <a:srgbClr val="FFFF00"/>
                </a:highlight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</a:t>
              </a:r>
              <a:r>
                <a:rPr lang="en-US" sz="900" dirty="0" err="1">
                  <a:solidFill>
                    <a:srgbClr val="646464"/>
                  </a:solidFill>
                </a:rPr>
                <a:t>medpex</a:t>
              </a:r>
              <a:r>
                <a:rPr lang="en-US" sz="900" dirty="0">
                  <a:solidFill>
                    <a:srgbClr val="646464"/>
                  </a:solidFill>
                </a:rPr>
                <a:t> by </a:t>
              </a:r>
              <a:r>
                <a:rPr lang="en-US" sz="900" dirty="0" err="1">
                  <a:solidFill>
                    <a:srgbClr val="646464"/>
                  </a:solidFill>
                </a:rPr>
                <a:t>Zur</a:t>
              </a:r>
              <a:r>
                <a:rPr lang="en-US" sz="900" dirty="0">
                  <a:solidFill>
                    <a:srgbClr val="646464"/>
                  </a:solidFill>
                </a:rPr>
                <a:t> Rose Group AG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due diligence services</a:t>
              </a: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Oct 2018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4F5F93F-1F9C-4FD4-9CB3-1D92F5111011}"/>
              </a:ext>
            </a:extLst>
          </p:cNvPr>
          <p:cNvGrpSpPr/>
          <p:nvPr/>
        </p:nvGrpSpPr>
        <p:grpSpPr>
          <a:xfrm>
            <a:off x="2736000" y="504000"/>
            <a:ext cx="2066400" cy="2749169"/>
            <a:chOff x="572315" y="504000"/>
            <a:chExt cx="2096455" cy="2749169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7238112-7581-464A-861D-2A884E59341D}"/>
                </a:ext>
              </a:extLst>
            </p:cNvPr>
            <p:cNvGrpSpPr/>
            <p:nvPr/>
          </p:nvGrpSpPr>
          <p:grpSpPr>
            <a:xfrm>
              <a:off x="601200" y="504000"/>
              <a:ext cx="2067570" cy="2749169"/>
              <a:chOff x="7274499" y="396000"/>
              <a:chExt cx="2067570" cy="2796585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B66588C-9658-4C71-8FAE-69007765C406}"/>
                  </a:ext>
                </a:extLst>
              </p:cNvPr>
              <p:cNvGrpSpPr/>
              <p:nvPr/>
            </p:nvGrpSpPr>
            <p:grpSpPr>
              <a:xfrm>
                <a:off x="7274499" y="396000"/>
                <a:ext cx="2067570" cy="2796585"/>
                <a:chOff x="598014" y="502756"/>
                <a:chExt cx="2067570" cy="2796585"/>
              </a:xfrm>
            </p:grpSpPr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5E14344F-3EC7-486B-A976-807829719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014" y="503067"/>
                  <a:ext cx="2028352" cy="2796274"/>
                </a:xfrm>
                <a:prstGeom prst="rect">
                  <a:avLst/>
                </a:prstGeom>
              </p:spPr>
            </p:pic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AEE55526-1455-45E4-A732-6A42CCC14927}"/>
                    </a:ext>
                  </a:extLst>
                </p:cNvPr>
                <p:cNvSpPr txBox="1"/>
                <p:nvPr/>
              </p:nvSpPr>
              <p:spPr>
                <a:xfrm>
                  <a:off x="633584" y="502756"/>
                  <a:ext cx="2032000" cy="4872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GB" sz="1100" b="1" dirty="0">
                      <a:solidFill>
                        <a:schemeClr val="bg1"/>
                      </a:solidFill>
                      <a:latin typeface="Arial" charset="0"/>
                    </a:rPr>
                    <a:t>Industrials</a:t>
                  </a:r>
                </a:p>
              </p:txBody>
            </p:sp>
          </p:grpSp>
          <p:sp>
            <p:nvSpPr>
              <p:cNvPr id="110" name="AutoShape 2" descr="Image result for montagu private equity">
                <a:extLst>
                  <a:ext uri="{FF2B5EF4-FFF2-40B4-BE49-F238E27FC236}">
                    <a16:creationId xmlns:a16="http://schemas.microsoft.com/office/drawing/2014/main" id="{2B78DE26-2963-4E25-8146-E7607C9010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05616" y="509161"/>
                <a:ext cx="309782" cy="161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76A55D9-9651-46CF-811F-34D6C70381B1}"/>
                </a:ext>
              </a:extLst>
            </p:cNvPr>
            <p:cNvSpPr txBox="1"/>
            <p:nvPr/>
          </p:nvSpPr>
          <p:spPr>
            <a:xfrm>
              <a:off x="572315" y="863152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highlight>
                  <a:srgbClr val="FFFF00"/>
                </a:highlight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GB" sz="900" dirty="0">
                <a:solidFill>
                  <a:srgbClr val="646464"/>
                </a:solidFill>
                <a:highlight>
                  <a:srgbClr val="FFFF00"/>
                </a:highlight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Acquisition of Kraft &amp; Bauer Holding GmbH by DBAG Fund VII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financial and tax due diligence services</a:t>
              </a:r>
            </a:p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Oct 2018</a:t>
              </a: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1000" dirty="0">
                <a:solidFill>
                  <a:srgbClr val="646464"/>
                </a:solidFill>
                <a:latin typeface="Arial"/>
              </a:endParaRPr>
            </a:p>
          </p:txBody>
        </p:sp>
      </p:grpSp>
      <p:pic>
        <p:nvPicPr>
          <p:cNvPr id="2050" name="Picture 2" descr="Image result for zur rose group ag">
            <a:extLst>
              <a:ext uri="{FF2B5EF4-FFF2-40B4-BE49-F238E27FC236}">
                <a16:creationId xmlns:a16="http://schemas.microsoft.com/office/drawing/2014/main" id="{86181893-2A85-4816-A2B1-3D7304A2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070" y="1142311"/>
            <a:ext cx="1139591" cy="45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pex">
            <a:extLst>
              <a:ext uri="{FF2B5EF4-FFF2-40B4-BE49-F238E27FC236}">
                <a16:creationId xmlns:a16="http://schemas.microsoft.com/office/drawing/2014/main" id="{B5365F26-B21A-4EE0-A40F-56584202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90" y="1862993"/>
            <a:ext cx="716225" cy="53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bag.com/typo3conf/ext/mpm_bootstrap/Resources/Public/Images/content/logo.png">
            <a:extLst>
              <a:ext uri="{FF2B5EF4-FFF2-40B4-BE49-F238E27FC236}">
                <a16:creationId xmlns:a16="http://schemas.microsoft.com/office/drawing/2014/main" id="{52D76724-B12B-4570-8A84-E2BB4558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91" y="1077650"/>
            <a:ext cx="1069481" cy="56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kraft &amp; bauer">
            <a:extLst>
              <a:ext uri="{FF2B5EF4-FFF2-40B4-BE49-F238E27FC236}">
                <a16:creationId xmlns:a16="http://schemas.microsoft.com/office/drawing/2014/main" id="{17FA36F0-18BA-4DBF-BB3E-2C7F9326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76" y="2107859"/>
            <a:ext cx="1466178" cy="41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E9FCE52-FE12-40E4-BF55-43C892D86A39}"/>
              </a:ext>
            </a:extLst>
          </p:cNvPr>
          <p:cNvGrpSpPr/>
          <p:nvPr/>
        </p:nvGrpSpPr>
        <p:grpSpPr>
          <a:xfrm>
            <a:off x="4968000" y="3528000"/>
            <a:ext cx="2066400" cy="2749169"/>
            <a:chOff x="4968000" y="3528000"/>
            <a:chExt cx="2066400" cy="2749169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CEE9125-4C71-40E5-A3B1-6F4664A2CA2E}"/>
                </a:ext>
              </a:extLst>
            </p:cNvPr>
            <p:cNvGrpSpPr/>
            <p:nvPr/>
          </p:nvGrpSpPr>
          <p:grpSpPr>
            <a:xfrm>
              <a:off x="4968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E03F868-0462-40CE-A4D2-223701450118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4286BD5E-46F7-43DF-A4FC-29D1761F03CA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20" name="Picture 119">
                    <a:extLst>
                      <a:ext uri="{FF2B5EF4-FFF2-40B4-BE49-F238E27FC236}">
                        <a16:creationId xmlns:a16="http://schemas.microsoft.com/office/drawing/2014/main" id="{DAB84280-838F-4FEA-97AC-FB2475697B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77D92A59-18C1-4404-BA5C-4425B6AB9E9B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Industrial</a:t>
                    </a:r>
                  </a:p>
                </p:txBody>
              </p:sp>
            </p:grpSp>
            <p:sp>
              <p:nvSpPr>
                <p:cNvPr id="119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79A8D346-743E-4DED-9CE3-E7A02C5D45B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D018AE0-C95D-4290-9FE7-F68E0963D6B3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Collingwood Lighting by Baird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4" name="Picture 6" descr="Image result for baird capital logo">
              <a:extLst>
                <a:ext uri="{FF2B5EF4-FFF2-40B4-BE49-F238E27FC236}">
                  <a16:creationId xmlns:a16="http://schemas.microsoft.com/office/drawing/2014/main" id="{D0510BD9-0586-49B1-BEC2-87AEA8782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479" y="4101529"/>
              <a:ext cx="1644971" cy="35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8" descr="Image result for baird capital logo collingwood lighting">
              <a:extLst>
                <a:ext uri="{FF2B5EF4-FFF2-40B4-BE49-F238E27FC236}">
                  <a16:creationId xmlns:a16="http://schemas.microsoft.com/office/drawing/2014/main" id="{67D86682-8BBC-4384-AC57-4C3DBAD3B8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783" y="4923512"/>
              <a:ext cx="722647" cy="62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01FBD97B-5CDC-4392-9DDC-250ADD6AD0F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60544" y="1897640"/>
            <a:ext cx="955930" cy="7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0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2775178" y="522831"/>
            <a:ext cx="2032000" cy="2812011"/>
            <a:chOff x="556564" y="461970"/>
            <a:chExt cx="2032000" cy="2812011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564" y="477707"/>
              <a:ext cx="2032000" cy="2796274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556564" y="461970"/>
              <a:ext cx="2032000" cy="48727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Logistics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56564" y="949249"/>
              <a:ext cx="2032000" cy="231942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554163" lvl="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br>
                <a:rPr lang="en-US" sz="900" dirty="0">
                  <a:solidFill>
                    <a:srgbClr val="646464"/>
                  </a:solidFill>
                </a:rPr>
              </a:br>
              <a:r>
                <a:rPr lang="en-US" sz="900" dirty="0">
                  <a:solidFill>
                    <a:srgbClr val="646464"/>
                  </a:solidFill>
                </a:rPr>
                <a:t>Acquisition of Waverley TBS</a:t>
              </a: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 dirty="0">
                  <a:solidFill>
                    <a:srgbClr val="646464"/>
                  </a:solidFill>
                </a:rPr>
                <a:t>A&amp;M provided pre-acquisition analytical support and post-acquisition operational support</a:t>
              </a:r>
            </a:p>
            <a:p>
              <a:pPr algn="ctr">
                <a:lnSpc>
                  <a:spcPct val="50000"/>
                </a:lnSpc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r>
                <a:rPr lang="en-US" sz="900">
                  <a:solidFill>
                    <a:srgbClr val="646464"/>
                  </a:solidFill>
                </a:rPr>
                <a:t>Jul 2010</a:t>
              </a:r>
              <a:endParaRPr lang="en-US" sz="900" dirty="0">
                <a:solidFill>
                  <a:srgbClr val="646464"/>
                </a:solidFill>
              </a:endParaRPr>
            </a:p>
            <a:p>
              <a:pPr marL="182563" indent="-182563">
                <a:spcBef>
                  <a:spcPct val="20000"/>
                </a:spcBef>
                <a:buClr>
                  <a:srgbClr val="646464"/>
                </a:buClr>
                <a:buSzPct val="100000"/>
                <a:buFont typeface="Arial" charset="0"/>
                <a:buChar char="●"/>
              </a:pPr>
              <a:endParaRPr lang="en-US" sz="900" dirty="0">
                <a:solidFill>
                  <a:srgbClr val="646464"/>
                </a:solidFill>
                <a:latin typeface="Arial"/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  <a:p>
              <a:pPr algn="ctr">
                <a:spcBef>
                  <a:spcPct val="20000"/>
                </a:spcBef>
                <a:buClr>
                  <a:srgbClr val="646464"/>
                </a:buClr>
                <a:buSzPct val="100000"/>
              </a:pPr>
              <a:endParaRPr lang="en-US" sz="900" dirty="0">
                <a:solidFill>
                  <a:srgbClr val="646464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94625" y="3501765"/>
            <a:ext cx="2032000" cy="2819133"/>
            <a:chOff x="615958" y="3487956"/>
            <a:chExt cx="2032000" cy="2819133"/>
          </a:xfrm>
        </p:grpSpPr>
        <p:grpSp>
          <p:nvGrpSpPr>
            <p:cNvPr id="82" name="Group 81"/>
            <p:cNvGrpSpPr/>
            <p:nvPr/>
          </p:nvGrpSpPr>
          <p:grpSpPr>
            <a:xfrm>
              <a:off x="615958" y="3487956"/>
              <a:ext cx="2032000" cy="2819133"/>
              <a:chOff x="7124777" y="478902"/>
              <a:chExt cx="2032000" cy="2819133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24777" y="478902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7124777" y="491335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financial Services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124777" y="978614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Banque</a:t>
                </a:r>
                <a:r>
                  <a:rPr lang="en-US" sz="900" dirty="0">
                    <a:solidFill>
                      <a:srgbClr val="646464"/>
                    </a:solidFill>
                  </a:rPr>
                  <a:t> Havilland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operational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2009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88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51" y="4878115"/>
              <a:ext cx="1488214" cy="395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88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70" y="4158248"/>
              <a:ext cx="1681775" cy="308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2"/>
          <p:cNvGrpSpPr/>
          <p:nvPr/>
        </p:nvGrpSpPr>
        <p:grpSpPr>
          <a:xfrm>
            <a:off x="7212813" y="514463"/>
            <a:ext cx="2039144" cy="2806700"/>
            <a:chOff x="608814" y="3417402"/>
            <a:chExt cx="2039144" cy="2806700"/>
          </a:xfrm>
        </p:grpSpPr>
        <p:grpSp>
          <p:nvGrpSpPr>
            <p:cNvPr id="76" name="Group 75"/>
            <p:cNvGrpSpPr/>
            <p:nvPr/>
          </p:nvGrpSpPr>
          <p:grpSpPr>
            <a:xfrm>
              <a:off x="608814" y="3417402"/>
              <a:ext cx="2039144" cy="2806700"/>
              <a:chOff x="4948455" y="491335"/>
              <a:chExt cx="2039144" cy="280670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48455" y="491335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8" name="TextBox 77"/>
              <p:cNvSpPr txBox="1"/>
              <p:nvPr/>
            </p:nvSpPr>
            <p:spPr>
              <a:xfrm>
                <a:off x="4955599" y="491335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Engineering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955599" y="978614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b="1" dirty="0"/>
                  <a:t>Bondholder Committee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Advising the bondholder committee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advisory services to the bondholder committee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Dec 2009</a:t>
                </a: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90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510" y="4744715"/>
              <a:ext cx="1856608" cy="319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" name="Picture 1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334" y="5066235"/>
              <a:ext cx="1608805" cy="285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Group 3"/>
          <p:cNvGrpSpPr/>
          <p:nvPr/>
        </p:nvGrpSpPr>
        <p:grpSpPr>
          <a:xfrm>
            <a:off x="4974455" y="524889"/>
            <a:ext cx="2036428" cy="2807895"/>
            <a:chOff x="5018940" y="440240"/>
            <a:chExt cx="2036428" cy="2807895"/>
          </a:xfrm>
        </p:grpSpPr>
        <p:grpSp>
          <p:nvGrpSpPr>
            <p:cNvPr id="69" name="Group 68"/>
            <p:cNvGrpSpPr/>
            <p:nvPr/>
          </p:nvGrpSpPr>
          <p:grpSpPr>
            <a:xfrm>
              <a:off x="5018940" y="440240"/>
              <a:ext cx="2036428" cy="2807895"/>
              <a:chOff x="2725397" y="477707"/>
              <a:chExt cx="2036428" cy="2807895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29825" y="477707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2725397" y="478902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Business Services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725397" y="966181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Xafinity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operational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£190m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Jan 2010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93" name="Picture 9" descr="Advent international Global Private Equity Logo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496" y="1100703"/>
              <a:ext cx="1436500" cy="415005"/>
            </a:xfrm>
            <a:prstGeom prst="rect">
              <a:avLst/>
            </a:prstGeom>
            <a:noFill/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144" y="1898408"/>
              <a:ext cx="936104" cy="34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4641" y="1840794"/>
            <a:ext cx="1188000" cy="41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9678" y="1185352"/>
            <a:ext cx="1323000" cy="27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592802" y="534627"/>
            <a:ext cx="2032000" cy="2862161"/>
            <a:chOff x="615958" y="454298"/>
            <a:chExt cx="2032000" cy="2862161"/>
          </a:xfrm>
        </p:grpSpPr>
        <p:grpSp>
          <p:nvGrpSpPr>
            <p:cNvPr id="28" name="Group 27"/>
            <p:cNvGrpSpPr/>
            <p:nvPr/>
          </p:nvGrpSpPr>
          <p:grpSpPr>
            <a:xfrm>
              <a:off x="615958" y="454298"/>
              <a:ext cx="2032000" cy="2862161"/>
              <a:chOff x="7159613" y="3452286"/>
              <a:chExt cx="2032000" cy="2862161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59613" y="3452286"/>
                <a:ext cx="2032000" cy="2796274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7159613" y="3453624"/>
                <a:ext cx="2032000" cy="48727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1100" b="1" dirty="0">
                    <a:solidFill>
                      <a:schemeClr val="bg1"/>
                    </a:solidFill>
                    <a:latin typeface="Arial"/>
                  </a:rPr>
                  <a:t>Retail and Consumer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159613" y="3995026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Mezzanine investment in </a:t>
                </a:r>
                <a:br>
                  <a:rPr lang="en-US" sz="900" dirty="0">
                    <a:solidFill>
                      <a:srgbClr val="646464"/>
                    </a:solidFill>
                  </a:rPr>
                </a:br>
                <a:r>
                  <a:rPr lang="en-US" sz="900" dirty="0" err="1">
                    <a:solidFill>
                      <a:srgbClr val="646464"/>
                    </a:solidFill>
                  </a:rPr>
                  <a:t>Jawad</a:t>
                </a:r>
                <a:r>
                  <a:rPr lang="en-US" sz="900" dirty="0">
                    <a:solidFill>
                      <a:srgbClr val="646464"/>
                    </a:solidFill>
                  </a:rPr>
                  <a:t> Business Group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lnSpc>
                    <a:spcPct val="50000"/>
                  </a:lnSpc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$75m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>
                    <a:solidFill>
                      <a:srgbClr val="646464"/>
                    </a:solidFill>
                  </a:rPr>
                  <a:t>Nov 2010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</p:txBody>
          </p:sp>
        </p:grp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357" y="1145897"/>
              <a:ext cx="985838" cy="41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790" y="1963299"/>
              <a:ext cx="941850" cy="42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39277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37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>
          <a:xfrm>
            <a:off x="9067800" y="6461125"/>
            <a:ext cx="457200" cy="365125"/>
          </a:xfrm>
        </p:spPr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CFBD45E-E5CD-428C-BCF4-F494635F35B4}"/>
              </a:ext>
            </a:extLst>
          </p:cNvPr>
          <p:cNvGrpSpPr/>
          <p:nvPr/>
        </p:nvGrpSpPr>
        <p:grpSpPr>
          <a:xfrm>
            <a:off x="2736000" y="3528000"/>
            <a:ext cx="2066400" cy="2749169"/>
            <a:chOff x="4968000" y="576000"/>
            <a:chExt cx="2066400" cy="2749169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E9C5F6F8-3B62-4426-B236-BAAC24B67212}"/>
                </a:ext>
              </a:extLst>
            </p:cNvPr>
            <p:cNvGrpSpPr/>
            <p:nvPr/>
          </p:nvGrpSpPr>
          <p:grpSpPr>
            <a:xfrm>
              <a:off x="4968000" y="576000"/>
              <a:ext cx="2066400" cy="2749169"/>
              <a:chOff x="572315" y="504000"/>
              <a:chExt cx="2096455" cy="2749169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7E5C9483-7CE5-448D-B741-06947D6C6D5A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883DDC5C-4C2E-4532-9E6F-3476E5069E5F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4A6549B1-1645-4A81-9176-0166AEE43E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13E5A3A4-C582-45AE-B15C-F2A322BA8550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Media</a:t>
                    </a:r>
                  </a:p>
                </p:txBody>
              </p:sp>
            </p:grpSp>
            <p:sp>
              <p:nvSpPr>
                <p:cNvPr id="194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BBBAD31-EB20-4305-BED5-FBE5284085C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F93D53D-5CF7-4E66-8234-60D796A20716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Deep East Music by BMG Music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89" name="Picture 12" descr="Image result for bmg music">
              <a:extLst>
                <a:ext uri="{FF2B5EF4-FFF2-40B4-BE49-F238E27FC236}">
                  <a16:creationId xmlns:a16="http://schemas.microsoft.com/office/drawing/2014/main" id="{33E79C9A-E934-49AD-A90C-48FE2C11D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80" y="1137983"/>
              <a:ext cx="1161253" cy="479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8C73353E-ADA7-43D0-8489-D4B8F5DD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7497" y="1983112"/>
              <a:ext cx="510936" cy="51093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9219D-54A0-4E4F-B836-440CA1EC495F}"/>
              </a:ext>
            </a:extLst>
          </p:cNvPr>
          <p:cNvGrpSpPr/>
          <p:nvPr/>
        </p:nvGrpSpPr>
        <p:grpSpPr>
          <a:xfrm>
            <a:off x="576000" y="3528000"/>
            <a:ext cx="2066400" cy="2749169"/>
            <a:chOff x="576000" y="504000"/>
            <a:chExt cx="2066400" cy="2749169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C6053604-8724-4624-9EF6-0706B841333A}"/>
                </a:ext>
              </a:extLst>
            </p:cNvPr>
            <p:cNvGrpSpPr/>
            <p:nvPr/>
          </p:nvGrpSpPr>
          <p:grpSpPr>
            <a:xfrm>
              <a:off x="576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44C2DB68-CA41-43C6-A27C-E53C5628E88C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F9F55CF2-306F-442F-9424-8E06C8ECC826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83B8E311-293F-4BA6-A2FC-BAC4E4E51D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AFBD8DB0-39CC-4B20-9092-174A6BE2F9DF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235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2D45563D-F085-4C15-A8DE-01696A3B7D2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F1C3F7D-795E-4C93-9688-DD5FEE25BF1C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National Slimming Clinics by Harwood Capital LLP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2054" name="Picture 6" descr="http://www.harwoodpe.co.uk/data/files/thumbnails/442_300_100_insideExact_efcf4264ad2b18af.png">
              <a:extLst>
                <a:ext uri="{FF2B5EF4-FFF2-40B4-BE49-F238E27FC236}">
                  <a16:creationId xmlns:a16="http://schemas.microsoft.com/office/drawing/2014/main" id="{134344F0-7868-42DD-8717-3163EDA85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128" y="1870543"/>
              <a:ext cx="1437048" cy="479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4" descr="logo">
              <a:extLst>
                <a:ext uri="{FF2B5EF4-FFF2-40B4-BE49-F238E27FC236}">
                  <a16:creationId xmlns:a16="http://schemas.microsoft.com/office/drawing/2014/main" id="{EAF2160B-7284-4414-BCA3-D5E5D83A7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678" y="1083102"/>
              <a:ext cx="1655511" cy="361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91A7A02-4E97-4062-8242-206969A5B43D}"/>
              </a:ext>
            </a:extLst>
          </p:cNvPr>
          <p:cNvGrpSpPr/>
          <p:nvPr/>
        </p:nvGrpSpPr>
        <p:grpSpPr>
          <a:xfrm>
            <a:off x="7200000" y="504000"/>
            <a:ext cx="2066400" cy="2749169"/>
            <a:chOff x="7200000" y="3528000"/>
            <a:chExt cx="2066400" cy="2749169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498A82CF-F4AF-488B-B54F-28FE6A52664C}"/>
                </a:ext>
              </a:extLst>
            </p:cNvPr>
            <p:cNvGrpSpPr/>
            <p:nvPr/>
          </p:nvGrpSpPr>
          <p:grpSpPr>
            <a:xfrm>
              <a:off x="7200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2C789C05-13C2-4AE1-BCA0-C9F8FD345516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0A8A448E-7624-474A-B5FD-BE58FD868CB0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BFEFFEC4-026A-4E53-9426-6E971DB253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AD235B48-9871-47D8-BE0C-C1BB12204C0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Software</a:t>
                    </a:r>
                  </a:p>
                </p:txBody>
              </p:sp>
            </p:grpSp>
            <p:sp>
              <p:nvSpPr>
                <p:cNvPr id="246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6E15EAC-C7CF-49D5-B85E-9970786C0AA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683F123B-61C2-4DF3-86BE-817ED0423417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Mazeberry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Ysance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241" name="Picture 2" descr="Image result for ysance logo">
              <a:extLst>
                <a:ext uri="{FF2B5EF4-FFF2-40B4-BE49-F238E27FC236}">
                  <a16:creationId xmlns:a16="http://schemas.microsoft.com/office/drawing/2014/main" id="{4F440BA1-D72B-478A-82DC-D6E8DA3BD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005" y="4095687"/>
              <a:ext cx="1112858" cy="49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4" descr="Image result for mazeberry logo">
              <a:extLst>
                <a:ext uri="{FF2B5EF4-FFF2-40B4-BE49-F238E27FC236}">
                  <a16:creationId xmlns:a16="http://schemas.microsoft.com/office/drawing/2014/main" id="{13896229-0865-49AA-97E2-C3B47F5E2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575" y="4882075"/>
              <a:ext cx="1320779" cy="35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6271C98-B658-4660-AF8A-A4F477FC11EF}"/>
              </a:ext>
            </a:extLst>
          </p:cNvPr>
          <p:cNvGrpSpPr/>
          <p:nvPr/>
        </p:nvGrpSpPr>
        <p:grpSpPr>
          <a:xfrm>
            <a:off x="576000" y="504000"/>
            <a:ext cx="2066400" cy="2749169"/>
            <a:chOff x="2736000" y="576000"/>
            <a:chExt cx="2066400" cy="274916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B4E8022-15F3-4221-96C7-0A13A38468E9}"/>
                </a:ext>
              </a:extLst>
            </p:cNvPr>
            <p:cNvGrpSpPr/>
            <p:nvPr/>
          </p:nvGrpSpPr>
          <p:grpSpPr>
            <a:xfrm>
              <a:off x="2736000" y="576000"/>
              <a:ext cx="2066400" cy="2749169"/>
              <a:chOff x="572315" y="504000"/>
              <a:chExt cx="2096455" cy="2749169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1C1FAD4-FB3C-4907-A478-CC58D1EF42A0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562530CB-19E3-4B38-8F83-FB76993BC03B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557A1384-47F3-40CD-B295-08045C63B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BE7AF5F9-C9C1-47E4-A5FC-932D8D7AF80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Leisure</a:t>
                    </a:r>
                  </a:p>
                </p:txBody>
              </p:sp>
            </p:grpSp>
            <p:sp>
              <p:nvSpPr>
                <p:cNvPr id="98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AC44263-5CA0-4E11-8A96-053EC0C1A8E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502539D-610F-4421-8772-A01D8215CCB8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Gamesys</a:t>
                </a:r>
                <a:r>
                  <a:rPr lang="en-US" sz="900" dirty="0">
                    <a:solidFill>
                      <a:srgbClr val="646464"/>
                    </a:solidFill>
                  </a:rPr>
                  <a:t> Limited &amp;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Jackpotjoy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Bagelcode</a:t>
                </a:r>
                <a:r>
                  <a:rPr lang="en-US" sz="900" dirty="0">
                    <a:solidFill>
                      <a:srgbClr val="646464"/>
                    </a:solidFill>
                  </a:rPr>
                  <a:t> Inc.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tax structuring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2" name="Picture 14" descr="Image result for bagelcode inc. logo">
              <a:extLst>
                <a:ext uri="{FF2B5EF4-FFF2-40B4-BE49-F238E27FC236}">
                  <a16:creationId xmlns:a16="http://schemas.microsoft.com/office/drawing/2014/main" id="{EFE43458-E34E-4876-B027-C6665B3F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636" y="1117981"/>
              <a:ext cx="527592" cy="52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16" descr="Image result for bagelcode inc. logo">
              <a:extLst>
                <a:ext uri="{FF2B5EF4-FFF2-40B4-BE49-F238E27FC236}">
                  <a16:creationId xmlns:a16="http://schemas.microsoft.com/office/drawing/2014/main" id="{ADD77C6A-1AB9-46F6-BCA9-2CB6759C1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535" y="2032103"/>
              <a:ext cx="823897" cy="373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8" descr="Image result for gamesys limited logo">
              <a:extLst>
                <a:ext uri="{FF2B5EF4-FFF2-40B4-BE49-F238E27FC236}">
                  <a16:creationId xmlns:a16="http://schemas.microsoft.com/office/drawing/2014/main" id="{9057D67E-609F-4B7A-BEA3-D32E92BEE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310" y="2038545"/>
              <a:ext cx="920435" cy="42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80159A3-63C5-43AC-BCDD-AC42C270CBA8}"/>
              </a:ext>
            </a:extLst>
          </p:cNvPr>
          <p:cNvGrpSpPr/>
          <p:nvPr/>
        </p:nvGrpSpPr>
        <p:grpSpPr>
          <a:xfrm>
            <a:off x="2736000" y="504000"/>
            <a:ext cx="2066400" cy="2749169"/>
            <a:chOff x="2736000" y="3528000"/>
            <a:chExt cx="2066400" cy="2749169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72C2661-5453-46F7-88CA-D78EF6CAD08E}"/>
                </a:ext>
              </a:extLst>
            </p:cNvPr>
            <p:cNvGrpSpPr/>
            <p:nvPr/>
          </p:nvGrpSpPr>
          <p:grpSpPr>
            <a:xfrm>
              <a:off x="273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7C30CD9D-50A7-4A96-AEF4-1FB46BB6DE65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ED64A37A-0CEA-494C-8236-82FD404C29CE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96BCC439-146E-4CDA-9347-30EA52CF14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02A14E1-30F3-48ED-B081-0126B81383A4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Leisure</a:t>
                    </a:r>
                  </a:p>
                </p:txBody>
              </p:sp>
            </p:grpSp>
            <p:sp>
              <p:nvSpPr>
                <p:cNvPr id="108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CCE7E42C-0F92-48FB-9DA8-00BD02ADDAB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CC450EB-E45B-4DEA-8FF6-5146350DCEEA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Civil Aviation Authority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review for licensing purposes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4D9AA139-E6D7-4CD9-9B70-E7E04F3BF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674" y="4129563"/>
              <a:ext cx="669519" cy="752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4" name="Picture 10" descr="Image result for norwegian air shuttle logo">
              <a:extLst>
                <a:ext uri="{FF2B5EF4-FFF2-40B4-BE49-F238E27FC236}">
                  <a16:creationId xmlns:a16="http://schemas.microsoft.com/office/drawing/2014/main" id="{DFA45E40-E6FC-454B-8A71-336788256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5168" y="5114495"/>
              <a:ext cx="1717877" cy="401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98178BC-35D4-4E06-B215-5B9303B4D5C0}"/>
              </a:ext>
            </a:extLst>
          </p:cNvPr>
          <p:cNvGrpSpPr/>
          <p:nvPr/>
        </p:nvGrpSpPr>
        <p:grpSpPr>
          <a:xfrm>
            <a:off x="4968000" y="504000"/>
            <a:ext cx="2066400" cy="2749169"/>
            <a:chOff x="7200000" y="3528000"/>
            <a:chExt cx="2066400" cy="274916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DA380B6-ECFA-4111-85D5-42A99C0E2437}"/>
                </a:ext>
              </a:extLst>
            </p:cNvPr>
            <p:cNvGrpSpPr/>
            <p:nvPr/>
          </p:nvGrpSpPr>
          <p:grpSpPr>
            <a:xfrm>
              <a:off x="7200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5F7E84E1-7F54-45B8-9675-62258C255878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BB6EB653-B078-4713-BB24-BFAED3FAE55A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19" name="Picture 118">
                    <a:extLst>
                      <a:ext uri="{FF2B5EF4-FFF2-40B4-BE49-F238E27FC236}">
                        <a16:creationId xmlns:a16="http://schemas.microsoft.com/office/drawing/2014/main" id="{5737174A-3DB9-4A5D-81FE-C2F2C8133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8535ACF2-078E-491C-BABB-199893A8A03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Software</a:t>
                    </a:r>
                  </a:p>
                </p:txBody>
              </p:sp>
            </p:grpSp>
            <p:sp>
              <p:nvSpPr>
                <p:cNvPr id="118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45CA0536-9749-4F6F-8292-AE2A7149EDA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7E8223A-A476-4AC9-A02D-21AEF142330A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ByBox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Francisco Partners</a:t>
                </a: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SPA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Sep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3" name="Picture 2" descr="https://www.franciscopartners.com/system/uploads/investment_company/detail_page_image/102/bybox_hero.png">
              <a:extLst>
                <a:ext uri="{FF2B5EF4-FFF2-40B4-BE49-F238E27FC236}">
                  <a16:creationId xmlns:a16="http://schemas.microsoft.com/office/drawing/2014/main" id="{8E558F1F-71D0-43CF-8B5B-6ED09D54F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7025" y="5170690"/>
              <a:ext cx="958034" cy="479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" descr="Image result for francisco partners">
              <a:extLst>
                <a:ext uri="{FF2B5EF4-FFF2-40B4-BE49-F238E27FC236}">
                  <a16:creationId xmlns:a16="http://schemas.microsoft.com/office/drawing/2014/main" id="{95145B36-01CD-4551-B38E-8C4E85454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122" y="4089946"/>
              <a:ext cx="651970" cy="651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27B71E7-AF38-4376-A45F-B172B02FB7A6}"/>
              </a:ext>
            </a:extLst>
          </p:cNvPr>
          <p:cNvGrpSpPr/>
          <p:nvPr/>
        </p:nvGrpSpPr>
        <p:grpSpPr>
          <a:xfrm>
            <a:off x="4968000" y="3528000"/>
            <a:ext cx="2066400" cy="2749169"/>
            <a:chOff x="7200000" y="576000"/>
            <a:chExt cx="2066400" cy="2749169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0D599D5-0E8F-4AF7-85FF-59F3B35580A5}"/>
                </a:ext>
              </a:extLst>
            </p:cNvPr>
            <p:cNvGrpSpPr/>
            <p:nvPr/>
          </p:nvGrpSpPr>
          <p:grpSpPr>
            <a:xfrm>
              <a:off x="7200000" y="576000"/>
              <a:ext cx="2066400" cy="2749169"/>
              <a:chOff x="572315" y="504000"/>
              <a:chExt cx="2096455" cy="2749169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F0BF39D9-C908-4290-9578-340299BF6E15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273611E4-8094-49EC-A73A-47903500CF32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29" name="Picture 128">
                    <a:extLst>
                      <a:ext uri="{FF2B5EF4-FFF2-40B4-BE49-F238E27FC236}">
                        <a16:creationId xmlns:a16="http://schemas.microsoft.com/office/drawing/2014/main" id="{3A7CA64E-4306-405F-8430-D26A392A20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4703B9FF-9566-4554-9549-DBB40E90DE00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28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DD6E13D8-753A-4781-B0DB-B53BFA0DA5A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BBBAF56-D036-4320-8F33-AB9A85E8D963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Promofarma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DocMorris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845E72-780C-4CB4-B3A8-668A1866D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8400" y="1165953"/>
              <a:ext cx="1451321" cy="564098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6F8F04B2-67CD-409C-AF12-06522D4D2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9112" y="2202349"/>
              <a:ext cx="1680989" cy="335338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563651F-2836-406E-A675-B6D113B8312E}"/>
              </a:ext>
            </a:extLst>
          </p:cNvPr>
          <p:cNvGrpSpPr/>
          <p:nvPr/>
        </p:nvGrpSpPr>
        <p:grpSpPr>
          <a:xfrm>
            <a:off x="7200000" y="3528000"/>
            <a:ext cx="2066400" cy="2749169"/>
            <a:chOff x="7200000" y="3528000"/>
            <a:chExt cx="2066400" cy="2749169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E987510-6D36-4C09-B585-5F024A50E762}"/>
                </a:ext>
              </a:extLst>
            </p:cNvPr>
            <p:cNvGrpSpPr/>
            <p:nvPr/>
          </p:nvGrpSpPr>
          <p:grpSpPr>
            <a:xfrm>
              <a:off x="7200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3742EDD-F001-4378-BD06-1B081AD11FDC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3C7B4831-B01E-4E16-9189-5E2FC0EE9C84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39" name="Picture 138">
                    <a:extLst>
                      <a:ext uri="{FF2B5EF4-FFF2-40B4-BE49-F238E27FC236}">
                        <a16:creationId xmlns:a16="http://schemas.microsoft.com/office/drawing/2014/main" id="{44845FED-4242-4C34-BC40-A775750EC2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FF14CC44-8326-4794-9B38-474ED96E3A0E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Logistics</a:t>
                    </a:r>
                  </a:p>
                </p:txBody>
              </p:sp>
            </p:grpSp>
            <p:sp>
              <p:nvSpPr>
                <p:cNvPr id="138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D736A939-B5C0-4073-AC1F-7310986FE7C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360C6C9-B069-407B-B76E-67854150642A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Team Relocations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Sirva</a:t>
                </a:r>
                <a:r>
                  <a:rPr lang="en-US" sz="900" dirty="0">
                    <a:solidFill>
                      <a:srgbClr val="646464"/>
                    </a:solidFill>
                  </a:rPr>
                  <a:t> Inc.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3" name="Picture 2" descr="SIRVA logo">
              <a:extLst>
                <a:ext uri="{FF2B5EF4-FFF2-40B4-BE49-F238E27FC236}">
                  <a16:creationId xmlns:a16="http://schemas.microsoft.com/office/drawing/2014/main" id="{00273F47-321C-414B-804C-DCB074C32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151" y="4175354"/>
              <a:ext cx="1260912" cy="355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A4774579-87D5-4C94-83F8-00636531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6000" y="5020022"/>
              <a:ext cx="1487445" cy="464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145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>
          <a:xfrm>
            <a:off x="9067800" y="6461125"/>
            <a:ext cx="457200" cy="365125"/>
          </a:xfrm>
        </p:spPr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Right Triangle 51"/>
          <p:cNvSpPr/>
          <p:nvPr/>
        </p:nvSpPr>
        <p:spPr>
          <a:xfrm flipH="1">
            <a:off x="1372616" y="1356664"/>
            <a:ext cx="1143213" cy="1835947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6" descr="Image result for blue water energy"/>
          <p:cNvSpPr>
            <a:spLocks noChangeAspect="1" noChangeArrowheads="1"/>
          </p:cNvSpPr>
          <p:nvPr/>
        </p:nvSpPr>
        <p:spPr bwMode="auto">
          <a:xfrm>
            <a:off x="646637" y="397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Image result for raw tv"/>
          <p:cNvSpPr>
            <a:spLocks noChangeAspect="1" noChangeArrowheads="1"/>
          </p:cNvSpPr>
          <p:nvPr/>
        </p:nvSpPr>
        <p:spPr bwMode="auto">
          <a:xfrm>
            <a:off x="756708" y="397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utoShape 4" descr="Image result for innis and gunn logo"/>
          <p:cNvSpPr>
            <a:spLocks noChangeAspect="1" noChangeArrowheads="1"/>
          </p:cNvSpPr>
          <p:nvPr/>
        </p:nvSpPr>
        <p:spPr bwMode="auto">
          <a:xfrm>
            <a:off x="909108" y="5498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6" descr="Image result for innis and gunn logo"/>
          <p:cNvSpPr>
            <a:spLocks noChangeAspect="1" noChangeArrowheads="1"/>
          </p:cNvSpPr>
          <p:nvPr/>
        </p:nvSpPr>
        <p:spPr bwMode="auto">
          <a:xfrm>
            <a:off x="1061508" y="7022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6" descr="Image result for temasek"/>
          <p:cNvSpPr>
            <a:spLocks noChangeAspect="1" noChangeArrowheads="1"/>
          </p:cNvSpPr>
          <p:nvPr/>
        </p:nvSpPr>
        <p:spPr bwMode="auto">
          <a:xfrm>
            <a:off x="1213908" y="8546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2" descr="Image result for morton michel"/>
          <p:cNvSpPr>
            <a:spLocks noChangeAspect="1" noChangeArrowheads="1"/>
          </p:cNvSpPr>
          <p:nvPr/>
        </p:nvSpPr>
        <p:spPr bwMode="auto">
          <a:xfrm>
            <a:off x="1366308" y="10070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2" descr="http://sweatchelmsford.com/assets/default/new/img/logos/logo-full.sv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4" descr="http://sweatunion.com/assets/default/new/img/logos/logo-full.sv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Image result for endsleigh insuranc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8" descr="Image result for pizza hut logo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AutoShape 13" descr="Image result for inflexion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2" descr="https://static.wixstatic.com/media/fa0eab_f57a8179597046779cfe6a05e374a7a6.jpg/v1/fill/w_388,h_85,al_c,q_80,usm_0.66_1.00_0.01/fa0eab_f57a8179597046779cfe6a05e374a7a6.webp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AutoShape 4" descr="Image result for wyndham vacation rentals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AutoShape 9" descr="Image result for art invest real estate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AutoShape 11" descr="Image result for art invest real estate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AutoShape 13" descr="Image result for art invest real estate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A9F6FEF-0104-4D98-8CC5-B86ABE2D3549}"/>
              </a:ext>
            </a:extLst>
          </p:cNvPr>
          <p:cNvGrpSpPr/>
          <p:nvPr/>
        </p:nvGrpSpPr>
        <p:grpSpPr>
          <a:xfrm>
            <a:off x="7200000" y="3528000"/>
            <a:ext cx="2066400" cy="2749169"/>
            <a:chOff x="576000" y="3528000"/>
            <a:chExt cx="2066400" cy="2749169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210B5C3-B4A0-4F82-8DE4-30073B38EAF5}"/>
                </a:ext>
              </a:extLst>
            </p:cNvPr>
            <p:cNvGrpSpPr/>
            <p:nvPr/>
          </p:nvGrpSpPr>
          <p:grpSpPr>
            <a:xfrm>
              <a:off x="57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14C4665-D4D9-4473-BC56-1858D5214201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AD9330A-1256-4EF0-9019-4B7C51165B48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32108CBE-AC0D-4030-80F6-2F9ADB988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0BEB43FC-6C49-400F-A5FD-693533F59200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Consumer</a:t>
                    </a:r>
                  </a:p>
                </p:txBody>
              </p:sp>
            </p:grpSp>
            <p:sp>
              <p:nvSpPr>
                <p:cNvPr id="123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BD07B5AF-90EC-4060-B43E-CB45014A522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D03CB29-8D00-4131-8784-26E62E141D38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Quality Partner by Global ID Group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SPA advisory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1" name="Picture 4">
              <a:extLst>
                <a:ext uri="{FF2B5EF4-FFF2-40B4-BE49-F238E27FC236}">
                  <a16:creationId xmlns:a16="http://schemas.microsoft.com/office/drawing/2014/main" id="{3B48889B-74EF-41A6-9E00-BBD5CDED1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151" y="4388240"/>
              <a:ext cx="1016529" cy="373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7">
              <a:extLst>
                <a:ext uri="{FF2B5EF4-FFF2-40B4-BE49-F238E27FC236}">
                  <a16:creationId xmlns:a16="http://schemas.microsoft.com/office/drawing/2014/main" id="{6C1D23C1-E610-4571-8034-B811CDB6B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615" y="4058003"/>
              <a:ext cx="1320804" cy="316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" descr="https://qualitypartner.co.uk/wp-content/uploads/2015/07/QPUK-logo22.png">
              <a:extLst>
                <a:ext uri="{FF2B5EF4-FFF2-40B4-BE49-F238E27FC236}">
                  <a16:creationId xmlns:a16="http://schemas.microsoft.com/office/drawing/2014/main" id="{04095D9B-3012-403A-A6B5-C5E280B02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582" y="5094218"/>
              <a:ext cx="1427311" cy="42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DE385CA-6293-44E7-9141-C78EE0B0A34E}"/>
              </a:ext>
            </a:extLst>
          </p:cNvPr>
          <p:cNvGrpSpPr/>
          <p:nvPr/>
        </p:nvGrpSpPr>
        <p:grpSpPr>
          <a:xfrm>
            <a:off x="4968000" y="3528000"/>
            <a:ext cx="2066400" cy="2749169"/>
            <a:chOff x="4968000" y="3528000"/>
            <a:chExt cx="2066400" cy="2749169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AE486C63-D724-4021-8010-8C39E4D07761}"/>
                </a:ext>
              </a:extLst>
            </p:cNvPr>
            <p:cNvGrpSpPr/>
            <p:nvPr/>
          </p:nvGrpSpPr>
          <p:grpSpPr>
            <a:xfrm>
              <a:off x="4968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420B4FB1-BA60-4D61-86E0-3EF28FF7CCE1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E7DD537C-5C8A-4369-87F1-6FEDC11F4950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87" name="Picture 186">
                    <a:extLst>
                      <a:ext uri="{FF2B5EF4-FFF2-40B4-BE49-F238E27FC236}">
                        <a16:creationId xmlns:a16="http://schemas.microsoft.com/office/drawing/2014/main" id="{26256416-C9FB-40B1-9A9E-410CF1545B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73BBCF03-34CA-4BB7-88E9-969222C2BFEB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Software</a:t>
                    </a:r>
                  </a:p>
                </p:txBody>
              </p:sp>
            </p:grpSp>
            <p:sp>
              <p:nvSpPr>
                <p:cNvPr id="171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564C124F-946D-47B4-A2F8-863B642B245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33B000B-0CC2-4B87-BCFC-12D4AC831B3F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Compusoft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 by TA Associates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60" name="Picture 4" descr="Image result for ta associates">
              <a:extLst>
                <a:ext uri="{FF2B5EF4-FFF2-40B4-BE49-F238E27FC236}">
                  <a16:creationId xmlns:a16="http://schemas.microsoft.com/office/drawing/2014/main" id="{C26197E4-AE94-4052-B7A4-4567D85A3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4582" y="4103462"/>
              <a:ext cx="1427312" cy="41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6" descr="Image result for compusoft group">
              <a:extLst>
                <a:ext uri="{FF2B5EF4-FFF2-40B4-BE49-F238E27FC236}">
                  <a16:creationId xmlns:a16="http://schemas.microsoft.com/office/drawing/2014/main" id="{99096A97-0180-4EF1-BE0D-1F85C8479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622" y="4935173"/>
              <a:ext cx="979623" cy="520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3DFBD1B-BB7F-4350-8CB0-D6BCEC67728D}"/>
              </a:ext>
            </a:extLst>
          </p:cNvPr>
          <p:cNvGrpSpPr/>
          <p:nvPr/>
        </p:nvGrpSpPr>
        <p:grpSpPr>
          <a:xfrm>
            <a:off x="576000" y="3528000"/>
            <a:ext cx="2066400" cy="2749169"/>
            <a:chOff x="576000" y="3528000"/>
            <a:chExt cx="2066400" cy="2749169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C0C2B4EE-03B7-4261-BEAD-6F1FFCCC1211}"/>
                </a:ext>
              </a:extLst>
            </p:cNvPr>
            <p:cNvGrpSpPr/>
            <p:nvPr/>
          </p:nvGrpSpPr>
          <p:grpSpPr>
            <a:xfrm>
              <a:off x="57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60852A5C-EB6C-440D-9AE2-4FEB5DE99195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E6107119-D9AB-4D29-9236-870939E4DA79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262" name="Picture 261">
                    <a:extLst>
                      <a:ext uri="{FF2B5EF4-FFF2-40B4-BE49-F238E27FC236}">
                        <a16:creationId xmlns:a16="http://schemas.microsoft.com/office/drawing/2014/main" id="{7B96701B-1525-4232-9E0A-0D148DC6E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7E4F3AFA-D432-4DFE-8DF4-DEDF93342206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Consumer</a:t>
                    </a:r>
                  </a:p>
                </p:txBody>
              </p:sp>
            </p:grpSp>
            <p:sp>
              <p:nvSpPr>
                <p:cNvPr id="261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EA588B02-F6D4-4A2C-9723-FD167C565C4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68333BF6-C28E-48C0-98B2-F888C673D78C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Texon</a:t>
                </a:r>
                <a:r>
                  <a:rPr lang="en-US" sz="900" dirty="0">
                    <a:solidFill>
                      <a:srgbClr val="646464"/>
                    </a:solidFill>
                  </a:rPr>
                  <a:t> Italia by Navis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256" name="Picture 4" descr="Image result for navis capital">
              <a:extLst>
                <a:ext uri="{FF2B5EF4-FFF2-40B4-BE49-F238E27FC236}">
                  <a16:creationId xmlns:a16="http://schemas.microsoft.com/office/drawing/2014/main" id="{ACE4E5A4-D25E-4A67-B37F-E63DAD18F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828" y="4095687"/>
              <a:ext cx="564058" cy="56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" name="Picture 6" descr="https://www.lexia.it/wp-content/uploads/2018/09/logo-Texon-200x69.jpeg">
              <a:extLst>
                <a:ext uri="{FF2B5EF4-FFF2-40B4-BE49-F238E27FC236}">
                  <a16:creationId xmlns:a16="http://schemas.microsoft.com/office/drawing/2014/main" id="{27FA95FD-48BA-4A87-925F-996B49E72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354" y="4902399"/>
              <a:ext cx="1566919" cy="540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08243B-B7B9-40DE-AB8F-170166643B10}"/>
              </a:ext>
            </a:extLst>
          </p:cNvPr>
          <p:cNvGrpSpPr/>
          <p:nvPr/>
        </p:nvGrpSpPr>
        <p:grpSpPr>
          <a:xfrm>
            <a:off x="576000" y="504000"/>
            <a:ext cx="2066400" cy="2749169"/>
            <a:chOff x="2687275" y="3482132"/>
            <a:chExt cx="2066400" cy="274916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BE25F3E-CD14-412F-8E59-C158055B664D}"/>
                </a:ext>
              </a:extLst>
            </p:cNvPr>
            <p:cNvGrpSpPr/>
            <p:nvPr/>
          </p:nvGrpSpPr>
          <p:grpSpPr>
            <a:xfrm>
              <a:off x="2687275" y="3482132"/>
              <a:ext cx="2066400" cy="2749169"/>
              <a:chOff x="572315" y="504000"/>
              <a:chExt cx="2096455" cy="2749169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12453E6-5DB0-4EAA-96F1-4C0F0B5B9A2D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0AE87E4F-6792-4AC2-808D-1060F214FFEB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C18B0F41-66A2-45BA-994B-757D2EC43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A566E2D-62D1-4033-A407-2233793C3ADE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Automotive</a:t>
                    </a:r>
                  </a:p>
                </p:txBody>
              </p:sp>
            </p:grpSp>
            <p:sp>
              <p:nvSpPr>
                <p:cNvPr id="105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AA083FF6-C292-460F-A72C-9EFBA86925A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0634F81-82FB-4ADA-8656-6EC8EA59AF75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J.H.Ziegler</a:t>
                </a:r>
                <a:r>
                  <a:rPr lang="en-US" sz="900" dirty="0">
                    <a:solidFill>
                      <a:srgbClr val="646464"/>
                    </a:solidFill>
                  </a:rPr>
                  <a:t> GmbH by DPE Deutsche Private Equity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8" name="Picture 2" descr="Image result for DPE Deutsche Private Equity GmbH">
              <a:extLst>
                <a:ext uri="{FF2B5EF4-FFF2-40B4-BE49-F238E27FC236}">
                  <a16:creationId xmlns:a16="http://schemas.microsoft.com/office/drawing/2014/main" id="{84ADD777-915B-4A4D-9AD6-62A3D57F1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126" y="4100093"/>
              <a:ext cx="1735008" cy="24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jh ziegler logo">
              <a:extLst>
                <a:ext uri="{FF2B5EF4-FFF2-40B4-BE49-F238E27FC236}">
                  <a16:creationId xmlns:a16="http://schemas.microsoft.com/office/drawing/2014/main" id="{116F16F4-3F01-4910-886F-C2645B795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6397" y="5016676"/>
              <a:ext cx="1217970" cy="50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74F20FD-DCCB-4005-9A18-A0C83DB99EE4}"/>
              </a:ext>
            </a:extLst>
          </p:cNvPr>
          <p:cNvGrpSpPr/>
          <p:nvPr/>
        </p:nvGrpSpPr>
        <p:grpSpPr>
          <a:xfrm>
            <a:off x="4968000" y="504000"/>
            <a:ext cx="2066400" cy="2749169"/>
            <a:chOff x="4968000" y="3528000"/>
            <a:chExt cx="2066400" cy="2749169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0286C0C-6773-4CF8-9372-66B253D490CB}"/>
                </a:ext>
              </a:extLst>
            </p:cNvPr>
            <p:cNvGrpSpPr/>
            <p:nvPr/>
          </p:nvGrpSpPr>
          <p:grpSpPr>
            <a:xfrm>
              <a:off x="4968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7A78D95-272A-49CE-B5BD-AE80205F75E4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EB6CBD8E-49D8-4A15-BA25-02F706807073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26" name="Picture 125">
                    <a:extLst>
                      <a:ext uri="{FF2B5EF4-FFF2-40B4-BE49-F238E27FC236}">
                        <a16:creationId xmlns:a16="http://schemas.microsoft.com/office/drawing/2014/main" id="{2E291183-8307-47BD-BD2F-A8B61F64AB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64B8B4A6-8BAE-433F-9EFE-C9D0156E3659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Materials</a:t>
                    </a:r>
                  </a:p>
                </p:txBody>
              </p:sp>
            </p:grpSp>
            <p:sp>
              <p:nvSpPr>
                <p:cNvPr id="125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F246C5EA-1C46-446B-8C6A-F700C3A2B3E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4DC42A4-2CD8-4FC6-B63C-49DF1ED298BE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Pelsis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 by Harwood Capital LLP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4" name="Picture 113" descr="http://www.pelsis.com/images/pandl-logo.png">
              <a:extLst>
                <a:ext uri="{FF2B5EF4-FFF2-40B4-BE49-F238E27FC236}">
                  <a16:creationId xmlns:a16="http://schemas.microsoft.com/office/drawing/2014/main" id="{AFF99D60-508D-491D-9AAD-2EC3B759D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973" y="5095066"/>
              <a:ext cx="1391680" cy="347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4" descr="logo">
              <a:extLst>
                <a:ext uri="{FF2B5EF4-FFF2-40B4-BE49-F238E27FC236}">
                  <a16:creationId xmlns:a16="http://schemas.microsoft.com/office/drawing/2014/main" id="{CC905587-C033-435D-9FF8-D1FB3CB36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8310" y="4157328"/>
              <a:ext cx="1655511" cy="361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A67251B-0E97-48F0-B538-166B4DC98899}"/>
              </a:ext>
            </a:extLst>
          </p:cNvPr>
          <p:cNvGrpSpPr/>
          <p:nvPr/>
        </p:nvGrpSpPr>
        <p:grpSpPr>
          <a:xfrm>
            <a:off x="2736000" y="504000"/>
            <a:ext cx="2066400" cy="2749169"/>
            <a:chOff x="2736000" y="3528000"/>
            <a:chExt cx="2066400" cy="2749169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DCFFD76-A147-418B-AF7B-63CE489EA981}"/>
                </a:ext>
              </a:extLst>
            </p:cNvPr>
            <p:cNvGrpSpPr/>
            <p:nvPr/>
          </p:nvGrpSpPr>
          <p:grpSpPr>
            <a:xfrm>
              <a:off x="273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5C6375D-5999-40F6-9E1A-83C3229A26A0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38CD0725-4B91-4B7C-9291-1C91E7E0FA47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36" name="Picture 135">
                    <a:extLst>
                      <a:ext uri="{FF2B5EF4-FFF2-40B4-BE49-F238E27FC236}">
                        <a16:creationId xmlns:a16="http://schemas.microsoft.com/office/drawing/2014/main" id="{043C1DCB-1518-40CE-9C35-1D8B61954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46598EB-AC93-4E76-8535-39E2BBE66496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Consumer</a:t>
                    </a:r>
                  </a:p>
                </p:txBody>
              </p:sp>
            </p:grpSp>
            <p:sp>
              <p:nvSpPr>
                <p:cNvPr id="135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EEA60F5-F00E-4F6C-B77C-EDC8EDB2AAA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AE693C3-A8EB-472B-8E54-7275B67D7C4A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Debuut</a:t>
                </a:r>
                <a:r>
                  <a:rPr lang="en-US" sz="900" dirty="0">
                    <a:solidFill>
                      <a:srgbClr val="646464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Horeca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Waterland</a:t>
                </a:r>
                <a:r>
                  <a:rPr lang="en-US" sz="900" dirty="0">
                    <a:solidFill>
                      <a:srgbClr val="646464"/>
                    </a:solidFill>
                  </a:rPr>
                  <a:t> Private Equity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0" name="Picture 2">
              <a:extLst>
                <a:ext uri="{FF2B5EF4-FFF2-40B4-BE49-F238E27FC236}">
                  <a16:creationId xmlns:a16="http://schemas.microsoft.com/office/drawing/2014/main" id="{9638BD40-2F64-4E07-9517-E3D28B280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802" y="4154002"/>
              <a:ext cx="981263" cy="356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2" descr="Image result for debuut horeca">
              <a:extLst>
                <a:ext uri="{FF2B5EF4-FFF2-40B4-BE49-F238E27FC236}">
                  <a16:creationId xmlns:a16="http://schemas.microsoft.com/office/drawing/2014/main" id="{18BFB3E3-2F08-4B8C-80A7-2B492DAF9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361" y="4815008"/>
              <a:ext cx="1338143" cy="669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46B9877-14E2-4329-B5BE-DA4524397698}"/>
              </a:ext>
            </a:extLst>
          </p:cNvPr>
          <p:cNvGrpSpPr/>
          <p:nvPr/>
        </p:nvGrpSpPr>
        <p:grpSpPr>
          <a:xfrm>
            <a:off x="7200000" y="504000"/>
            <a:ext cx="2066400" cy="2749169"/>
            <a:chOff x="7200000" y="576000"/>
            <a:chExt cx="2066400" cy="2749169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A755F2A0-ED48-43B6-86C3-8D5F3DF650A9}"/>
                </a:ext>
              </a:extLst>
            </p:cNvPr>
            <p:cNvGrpSpPr/>
            <p:nvPr/>
          </p:nvGrpSpPr>
          <p:grpSpPr>
            <a:xfrm>
              <a:off x="7200000" y="576000"/>
              <a:ext cx="2066400" cy="2749169"/>
              <a:chOff x="572315" y="504000"/>
              <a:chExt cx="2096455" cy="2749169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A56239F-1651-4AC0-934D-C1371D000FCA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D5C9E1F0-244A-4BBA-ACD3-9E2988AD857D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47" name="Picture 146">
                    <a:extLst>
                      <a:ext uri="{FF2B5EF4-FFF2-40B4-BE49-F238E27FC236}">
                        <a16:creationId xmlns:a16="http://schemas.microsoft.com/office/drawing/2014/main" id="{93638139-F791-49CE-9CBE-237AD25CE3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E4A826FB-6B11-4C6D-B482-B192658AE230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Professional Services</a:t>
                    </a:r>
                  </a:p>
                </p:txBody>
              </p:sp>
            </p:grpSp>
            <p:sp>
              <p:nvSpPr>
                <p:cNvPr id="146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A1A32F2-610A-461A-A3C0-1AF0C6D8958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8E297D8-3F6B-4D5D-8264-252BBEFE557E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Custom House Global Fund Services by Apex Group Ltd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financial, tax and regulatory due diligence and synergy review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Aug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249F316-0944-4D3F-BDFF-046FA3714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4965" y="1101450"/>
              <a:ext cx="878540" cy="571051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2EC8F18-9210-477B-8188-DE28693E1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893" y="1202808"/>
              <a:ext cx="868214" cy="368333"/>
            </a:xfrm>
            <a:prstGeom prst="rect">
              <a:avLst/>
            </a:prstGeom>
          </p:spPr>
        </p:pic>
        <p:pic>
          <p:nvPicPr>
            <p:cNvPr id="142" name="Picture 14" descr="Image result for custom house global fund services">
              <a:extLst>
                <a:ext uri="{FF2B5EF4-FFF2-40B4-BE49-F238E27FC236}">
                  <a16:creationId xmlns:a16="http://schemas.microsoft.com/office/drawing/2014/main" id="{99FE49EC-E773-45F2-BFFD-19DCACE5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735" y="2061195"/>
              <a:ext cx="1090744" cy="585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DCD25EF-BB0F-450A-8FA2-692598FFCE6A}"/>
              </a:ext>
            </a:extLst>
          </p:cNvPr>
          <p:cNvGrpSpPr/>
          <p:nvPr/>
        </p:nvGrpSpPr>
        <p:grpSpPr>
          <a:xfrm>
            <a:off x="2736000" y="3528000"/>
            <a:ext cx="2066400" cy="2749169"/>
            <a:chOff x="7200000" y="504000"/>
            <a:chExt cx="2066400" cy="2749169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92607E6-E4E9-4879-BA1B-A3018D059E72}"/>
                </a:ext>
              </a:extLst>
            </p:cNvPr>
            <p:cNvGrpSpPr/>
            <p:nvPr/>
          </p:nvGrpSpPr>
          <p:grpSpPr>
            <a:xfrm>
              <a:off x="7200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3217E49-3B5C-4FD8-8B56-E4425053E239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684E2805-C63D-4161-8826-F9CDA9494CCE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912CA1F1-861F-457B-9FE4-E0CD6CC7F3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8D2FAC80-E26E-4A72-AC49-13C94815D10D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Manufacturing</a:t>
                    </a:r>
                  </a:p>
                </p:txBody>
              </p:sp>
            </p:grpSp>
            <p:sp>
              <p:nvSpPr>
                <p:cNvPr id="162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E6E2201E-5DD1-45C9-9727-1B9B7EA59BA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FCDD074-6910-4023-A290-41003402ECB6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Cooke Optics by Caledonia Investments plc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1DFCDC77-E672-4F57-8B57-AA24F91F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7231" y="1092046"/>
              <a:ext cx="1518388" cy="409593"/>
            </a:xfrm>
            <a:prstGeom prst="rect">
              <a:avLst/>
            </a:prstGeom>
          </p:spPr>
        </p:pic>
        <p:pic>
          <p:nvPicPr>
            <p:cNvPr id="152" name="Picture 6" descr="Image result for cooke optics">
              <a:extLst>
                <a:ext uri="{FF2B5EF4-FFF2-40B4-BE49-F238E27FC236}">
                  <a16:creationId xmlns:a16="http://schemas.microsoft.com/office/drawing/2014/main" id="{577AAD51-2BA3-4040-8A98-3B92C63FE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193" y="2013901"/>
              <a:ext cx="514482" cy="514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074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AutoShape 6" descr="Image result for blue water energy"/>
          <p:cNvSpPr>
            <a:spLocks noChangeAspect="1" noChangeArrowheads="1"/>
          </p:cNvSpPr>
          <p:nvPr/>
        </p:nvSpPr>
        <p:spPr bwMode="auto">
          <a:xfrm>
            <a:off x="5068249" y="397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" name="AutoShape 4" descr="Image result for raw tv"/>
          <p:cNvSpPr>
            <a:spLocks noChangeAspect="1" noChangeArrowheads="1"/>
          </p:cNvSpPr>
          <p:nvPr/>
        </p:nvSpPr>
        <p:spPr bwMode="auto">
          <a:xfrm>
            <a:off x="5178320" y="397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7B92E28-AA6C-4FBA-A1D5-BEFA7FBB1AA6}"/>
              </a:ext>
            </a:extLst>
          </p:cNvPr>
          <p:cNvGrpSpPr/>
          <p:nvPr/>
        </p:nvGrpSpPr>
        <p:grpSpPr>
          <a:xfrm>
            <a:off x="2736000" y="504000"/>
            <a:ext cx="2066400" cy="2749169"/>
            <a:chOff x="4968000" y="504000"/>
            <a:chExt cx="2066400" cy="2749169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13F35AE-8C2E-445A-8B06-0AFE1AD763BA}"/>
                </a:ext>
              </a:extLst>
            </p:cNvPr>
            <p:cNvGrpSpPr/>
            <p:nvPr/>
          </p:nvGrpSpPr>
          <p:grpSpPr>
            <a:xfrm>
              <a:off x="4968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CC645F22-D828-4312-BB8B-241CBD91F6FE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2A930CAA-BD8A-4679-AD38-B07E36C52635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D2E2C805-41CD-443D-A5B3-FCBEA10407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AC175389-27F8-4DC4-83FA-9F3BC9223B15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Leisure</a:t>
                    </a:r>
                  </a:p>
                </p:txBody>
              </p:sp>
            </p:grpSp>
            <p:sp>
              <p:nvSpPr>
                <p:cNvPr id="159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50EB1C8-7BF8-4914-99E1-9EC7D611B33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CFA8178-C6B1-4D7E-80B4-022408B17167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Great Rail Journeys by Duke Street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tax structuring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54" name="Picture 10" descr="Image result for duke street capital">
              <a:extLst>
                <a:ext uri="{FF2B5EF4-FFF2-40B4-BE49-F238E27FC236}">
                  <a16:creationId xmlns:a16="http://schemas.microsoft.com/office/drawing/2014/main" id="{A4C36BA8-DB46-452F-A4F1-85A41569D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765" y="1033754"/>
              <a:ext cx="1036400" cy="690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9C26E0A8-B3A5-467E-8377-0B9253EF6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8829" y="2008210"/>
              <a:ext cx="811130" cy="525815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3AC0097-BD3E-45A2-A42B-3DFB62529CA9}"/>
              </a:ext>
            </a:extLst>
          </p:cNvPr>
          <p:cNvGrpSpPr/>
          <p:nvPr/>
        </p:nvGrpSpPr>
        <p:grpSpPr>
          <a:xfrm>
            <a:off x="576000" y="3528000"/>
            <a:ext cx="2066400" cy="2749169"/>
            <a:chOff x="2736000" y="504000"/>
            <a:chExt cx="2066400" cy="2749169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C153DE3-FFEB-494F-A406-8B5EACC428FA}"/>
                </a:ext>
              </a:extLst>
            </p:cNvPr>
            <p:cNvGrpSpPr/>
            <p:nvPr/>
          </p:nvGrpSpPr>
          <p:grpSpPr>
            <a:xfrm>
              <a:off x="2736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0119261-0DEC-4EF9-B9C4-B5CB612C8166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13546966-26E0-494B-AFED-59EAAB67ACCF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233" name="Picture 232">
                    <a:extLst>
                      <a:ext uri="{FF2B5EF4-FFF2-40B4-BE49-F238E27FC236}">
                        <a16:creationId xmlns:a16="http://schemas.microsoft.com/office/drawing/2014/main" id="{98FDA19C-2437-433E-A54D-41D9CF16A1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2C688334-2B21-43BE-8D86-8C602E19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Industrial</a:t>
                    </a:r>
                  </a:p>
                </p:txBody>
              </p:sp>
            </p:grpSp>
            <p:sp>
              <p:nvSpPr>
                <p:cNvPr id="232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ACE714EF-7091-4138-B2A0-2B0150AF95F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2F78E463-3308-4C41-BFB5-FDF8F8AA3928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SKF Motion Technologies by Triton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financial, operational, IT and Pension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227" name="Picture 4" descr="Image result for triton partners logo">
              <a:extLst>
                <a:ext uri="{FF2B5EF4-FFF2-40B4-BE49-F238E27FC236}">
                  <a16:creationId xmlns:a16="http://schemas.microsoft.com/office/drawing/2014/main" id="{799C6A6D-49B9-4C76-9C91-DB7B7634C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486" y="1048680"/>
              <a:ext cx="909241" cy="68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2" descr="Image result for skf motion technologies logo">
              <a:extLst>
                <a:ext uri="{FF2B5EF4-FFF2-40B4-BE49-F238E27FC236}">
                  <a16:creationId xmlns:a16="http://schemas.microsoft.com/office/drawing/2014/main" id="{AA39CBDD-B167-47DE-9095-976C9D7F1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055" y="2111767"/>
              <a:ext cx="1122758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2333C-BC28-4D82-9CC1-A3931DC51F30}"/>
              </a:ext>
            </a:extLst>
          </p:cNvPr>
          <p:cNvGrpSpPr/>
          <p:nvPr/>
        </p:nvGrpSpPr>
        <p:grpSpPr>
          <a:xfrm>
            <a:off x="4968000" y="504000"/>
            <a:ext cx="2066400" cy="2749169"/>
            <a:chOff x="4968000" y="504000"/>
            <a:chExt cx="2066400" cy="2749169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1890B25-4E71-4065-864D-3249DCFA0B19}"/>
                </a:ext>
              </a:extLst>
            </p:cNvPr>
            <p:cNvGrpSpPr/>
            <p:nvPr/>
          </p:nvGrpSpPr>
          <p:grpSpPr>
            <a:xfrm>
              <a:off x="4968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F8C6414-9843-445E-980B-CE32ABB1596A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71450F10-53E2-4A3B-BACD-C91F05E41790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70DF70F3-6E97-4CA1-8B7B-EC7B55334A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745B6AC5-30FB-467D-A3FB-C541995FD85B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Software</a:t>
                    </a:r>
                  </a:p>
                </p:txBody>
              </p:sp>
            </p:grpSp>
            <p:sp>
              <p:nvSpPr>
                <p:cNvPr id="110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CC48EA59-7827-4617-B0DD-8BAF2294CF4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B66620D-BE37-4B70-ABDE-53F268118878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EgoSecure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 by Matrix42.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2050" name="Picture 2" descr="Image result for matrix42">
              <a:extLst>
                <a:ext uri="{FF2B5EF4-FFF2-40B4-BE49-F238E27FC236}">
                  <a16:creationId xmlns:a16="http://schemas.microsoft.com/office/drawing/2014/main" id="{5D37ADC1-E494-4793-A7A0-420D43B88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441" y="1122980"/>
              <a:ext cx="1551280" cy="22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egosecure group logo">
              <a:extLst>
                <a:ext uri="{FF2B5EF4-FFF2-40B4-BE49-F238E27FC236}">
                  <a16:creationId xmlns:a16="http://schemas.microsoft.com/office/drawing/2014/main" id="{B5B62560-4E50-4297-B54D-2CD1533CF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1551" y="1821417"/>
              <a:ext cx="1090881" cy="513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C5E23-43BC-4DC3-9329-0AF3E71D7C3F}"/>
              </a:ext>
            </a:extLst>
          </p:cNvPr>
          <p:cNvGrpSpPr/>
          <p:nvPr/>
        </p:nvGrpSpPr>
        <p:grpSpPr>
          <a:xfrm>
            <a:off x="7200000" y="504000"/>
            <a:ext cx="2066400" cy="2749169"/>
            <a:chOff x="7200000" y="504000"/>
            <a:chExt cx="2066400" cy="2749169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0DA3007-45F1-4476-B686-5FB73659457E}"/>
                </a:ext>
              </a:extLst>
            </p:cNvPr>
            <p:cNvGrpSpPr/>
            <p:nvPr/>
          </p:nvGrpSpPr>
          <p:grpSpPr>
            <a:xfrm>
              <a:off x="7200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51FAF6E-8D0E-47D5-8581-3F6CDD19CCCF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35378981-9FE4-451B-99D1-89F4208645AC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21" name="Picture 120">
                    <a:extLst>
                      <a:ext uri="{FF2B5EF4-FFF2-40B4-BE49-F238E27FC236}">
                        <a16:creationId xmlns:a16="http://schemas.microsoft.com/office/drawing/2014/main" id="{42D2678D-257A-4D5A-A88B-BA7BDA01FD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5C34AE7-B91F-46F1-82C1-141574C813D8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20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2E095F8E-DF4E-4502-87A4-3BF4DCA5F3D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585D74-DC1D-45E2-8045-A497EAB0D8FB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Linimed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Gruppe by GHO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4" name="Picture 12" descr="Image result for gho capital partners logo">
              <a:extLst>
                <a:ext uri="{FF2B5EF4-FFF2-40B4-BE49-F238E27FC236}">
                  <a16:creationId xmlns:a16="http://schemas.microsoft.com/office/drawing/2014/main" id="{558DD092-560F-4220-8AB0-7D66902C1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434" y="1127928"/>
              <a:ext cx="1008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result for linimed gruppe logo">
              <a:extLst>
                <a:ext uri="{FF2B5EF4-FFF2-40B4-BE49-F238E27FC236}">
                  <a16:creationId xmlns:a16="http://schemas.microsoft.com/office/drawing/2014/main" id="{38D9B40F-049E-4FAD-A108-A2FC65F2B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0222" y="2102253"/>
              <a:ext cx="1269485" cy="27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3BE3D17-A19E-4BAD-8977-475E2764D9A0}"/>
              </a:ext>
            </a:extLst>
          </p:cNvPr>
          <p:cNvGrpSpPr/>
          <p:nvPr/>
        </p:nvGrpSpPr>
        <p:grpSpPr>
          <a:xfrm>
            <a:off x="4968000" y="3528000"/>
            <a:ext cx="2066400" cy="2749169"/>
            <a:chOff x="2736000" y="504000"/>
            <a:chExt cx="2066400" cy="27491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4C5FF36-CD24-429A-B1DF-4ED352BC8B74}"/>
                </a:ext>
              </a:extLst>
            </p:cNvPr>
            <p:cNvGrpSpPr/>
            <p:nvPr/>
          </p:nvGrpSpPr>
          <p:grpSpPr>
            <a:xfrm>
              <a:off x="2736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A6D7176-E9A3-42BB-930D-4C638FA80CDE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8D5ABEF2-ABB2-4BB9-9404-CD5922AD251B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64F54121-F13E-423F-9549-574724599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9B45CA4F-F29F-4047-9F4D-3AA947ED5D3C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Software</a:t>
                    </a:r>
                  </a:p>
                </p:txBody>
              </p:sp>
            </p:grpSp>
            <p:sp>
              <p:nvSpPr>
                <p:cNvPr id="100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547E29EA-975A-44D1-82BC-A9237139DEA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56FBDA0-DBDC-46D2-BFC2-706338AE445E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CRF Health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Genstar</a:t>
                </a:r>
                <a:r>
                  <a:rPr lang="en-US" sz="900" dirty="0">
                    <a:solidFill>
                      <a:srgbClr val="646464"/>
                    </a:solidFill>
                  </a:rPr>
                  <a:t>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tax due diligence and tax structuring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95" name="Picture 22" descr="Image result for genstar capital">
              <a:extLst>
                <a:ext uri="{FF2B5EF4-FFF2-40B4-BE49-F238E27FC236}">
                  <a16:creationId xmlns:a16="http://schemas.microsoft.com/office/drawing/2014/main" id="{2DD990DE-E395-499E-B036-586C60A29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911" y="1105476"/>
              <a:ext cx="1045391" cy="445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E151422-E39B-4C25-810E-5B66920D9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5122" y="1995609"/>
              <a:ext cx="808391" cy="519797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6BCBBBB-966B-4E6B-BE3B-915B23132420}"/>
              </a:ext>
            </a:extLst>
          </p:cNvPr>
          <p:cNvGrpSpPr/>
          <p:nvPr/>
        </p:nvGrpSpPr>
        <p:grpSpPr>
          <a:xfrm>
            <a:off x="7200000" y="3528000"/>
            <a:ext cx="2066400" cy="2749169"/>
            <a:chOff x="2736000" y="3528000"/>
            <a:chExt cx="2066400" cy="274916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17C6E35-1794-4B9C-A943-DF887A69596C}"/>
                </a:ext>
              </a:extLst>
            </p:cNvPr>
            <p:cNvGrpSpPr/>
            <p:nvPr/>
          </p:nvGrpSpPr>
          <p:grpSpPr>
            <a:xfrm>
              <a:off x="2736000" y="3528000"/>
              <a:ext cx="2066400" cy="2749169"/>
              <a:chOff x="572315" y="504000"/>
              <a:chExt cx="2096455" cy="2749169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6C1B08D-E6D7-4D88-9ABD-B3C7A2954835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61BFCEF4-B17D-479B-8741-F7A621A5DECF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50" name="Picture 149">
                    <a:extLst>
                      <a:ext uri="{FF2B5EF4-FFF2-40B4-BE49-F238E27FC236}">
                        <a16:creationId xmlns:a16="http://schemas.microsoft.com/office/drawing/2014/main" id="{128B549A-D49A-4B69-A4FC-FEED5A4369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66C2817A-D315-448D-BF69-172FCB49C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Insurance</a:t>
                    </a:r>
                  </a:p>
                </p:txBody>
              </p:sp>
            </p:grpSp>
            <p:sp>
              <p:nvSpPr>
                <p:cNvPr id="149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1DB98FF7-65EB-4E81-9F1C-04ECD98CA2B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CBB7FA1-E7ED-42DD-9447-53A3CEFFD67E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Wheatley Wright Group by PIB Group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regulatory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3" name="Picture 10" descr="Carlyle_Group">
              <a:extLst>
                <a:ext uri="{FF2B5EF4-FFF2-40B4-BE49-F238E27FC236}">
                  <a16:creationId xmlns:a16="http://schemas.microsoft.com/office/drawing/2014/main" id="{68E5DA54-F0A2-4B25-8895-80A61F1CA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6349" y="3715209"/>
              <a:ext cx="2032000" cy="101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4" descr="PIB Insurance">
              <a:extLst>
                <a:ext uri="{FF2B5EF4-FFF2-40B4-BE49-F238E27FC236}">
                  <a16:creationId xmlns:a16="http://schemas.microsoft.com/office/drawing/2014/main" id="{E160A45C-A06F-4E3B-AAA9-ED0689D31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500" y="4359925"/>
              <a:ext cx="571500" cy="371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8" descr="Image result for wheatley wright group">
              <a:extLst>
                <a:ext uri="{FF2B5EF4-FFF2-40B4-BE49-F238E27FC236}">
                  <a16:creationId xmlns:a16="http://schemas.microsoft.com/office/drawing/2014/main" id="{AC8B8D5A-486F-454A-A85F-7F7AE9B41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8865" y="5055594"/>
              <a:ext cx="806967" cy="52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FB1DAA4-8A65-471B-A2F2-220E8F4EAD0F}"/>
              </a:ext>
            </a:extLst>
          </p:cNvPr>
          <p:cNvGrpSpPr/>
          <p:nvPr/>
        </p:nvGrpSpPr>
        <p:grpSpPr>
          <a:xfrm>
            <a:off x="576000" y="504000"/>
            <a:ext cx="2066400" cy="2749169"/>
            <a:chOff x="576000" y="504000"/>
            <a:chExt cx="2066400" cy="2749169"/>
          </a:xfrm>
        </p:grpSpPr>
        <p:sp>
          <p:nvSpPr>
            <p:cNvPr id="153" name="Right Triangle 152">
              <a:extLst>
                <a:ext uri="{FF2B5EF4-FFF2-40B4-BE49-F238E27FC236}">
                  <a16:creationId xmlns:a16="http://schemas.microsoft.com/office/drawing/2014/main" id="{2AFB07AB-19E6-42B6-B9DC-873F7A3664F0}"/>
                </a:ext>
              </a:extLst>
            </p:cNvPr>
            <p:cNvSpPr/>
            <p:nvPr/>
          </p:nvSpPr>
          <p:spPr>
            <a:xfrm flipH="1">
              <a:off x="1372616" y="504000"/>
              <a:ext cx="1143213" cy="183594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4ADEFCB-22BF-408A-AE23-AC0769E5305B}"/>
                </a:ext>
              </a:extLst>
            </p:cNvPr>
            <p:cNvGrpSpPr/>
            <p:nvPr/>
          </p:nvGrpSpPr>
          <p:grpSpPr>
            <a:xfrm>
              <a:off x="576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8191A81-83A1-4C66-9775-3CEAF8BDC9B1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C923AD67-1D29-4F0D-8FFD-8EEE6FFB3A1F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71" name="Picture 170">
                    <a:extLst>
                      <a:ext uri="{FF2B5EF4-FFF2-40B4-BE49-F238E27FC236}">
                        <a16:creationId xmlns:a16="http://schemas.microsoft.com/office/drawing/2014/main" id="{47B27EF7-02EE-46A6-993A-6BFEDAFD17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DC0FD0BE-66CE-430B-9499-DBBEED72398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70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F14DA014-B155-48B6-8582-8471FAD5022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71D991F8-2E4B-474B-B1AC-05443500736D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Mondocteur</a:t>
                </a:r>
                <a:r>
                  <a:rPr lang="en-US" sz="900" dirty="0">
                    <a:solidFill>
                      <a:srgbClr val="646464"/>
                    </a:solidFill>
                  </a:rPr>
                  <a:t>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Doctolib</a:t>
                </a: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Jul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65" name="Picture 2" descr="Image result for doctolib">
              <a:extLst>
                <a:ext uri="{FF2B5EF4-FFF2-40B4-BE49-F238E27FC236}">
                  <a16:creationId xmlns:a16="http://schemas.microsoft.com/office/drawing/2014/main" id="{C509D2FD-B9A6-4F35-B199-8515F9EFA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271" y="1071687"/>
              <a:ext cx="637665" cy="637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B0C23F1A-6D21-42E3-91B3-AAA76169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763" y="2122939"/>
              <a:ext cx="1681341" cy="322217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2FBB230-96AD-4810-94DA-C76949670F57}"/>
              </a:ext>
            </a:extLst>
          </p:cNvPr>
          <p:cNvGrpSpPr/>
          <p:nvPr/>
        </p:nvGrpSpPr>
        <p:grpSpPr>
          <a:xfrm>
            <a:off x="2736000" y="3528000"/>
            <a:ext cx="2066400" cy="2749169"/>
            <a:chOff x="4968000" y="3528000"/>
            <a:chExt cx="2066400" cy="2749169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4D67967-C71F-4379-9F11-B21EFAC6E22D}"/>
                </a:ext>
              </a:extLst>
            </p:cNvPr>
            <p:cNvGrpSpPr/>
            <p:nvPr/>
          </p:nvGrpSpPr>
          <p:grpSpPr>
            <a:xfrm>
              <a:off x="4968000" y="3528000"/>
              <a:ext cx="2066400" cy="2749169"/>
              <a:chOff x="576000" y="3528000"/>
              <a:chExt cx="2066400" cy="2749169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A9B181B-24A2-4682-9160-EAEF5B444A18}"/>
                  </a:ext>
                </a:extLst>
              </p:cNvPr>
              <p:cNvGrpSpPr/>
              <p:nvPr/>
            </p:nvGrpSpPr>
            <p:grpSpPr>
              <a:xfrm>
                <a:off x="576000" y="3528000"/>
                <a:ext cx="2066400" cy="2749169"/>
                <a:chOff x="572315" y="504000"/>
                <a:chExt cx="2096455" cy="2749169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A8840B1D-6106-41C9-A602-A4435881D8C0}"/>
                    </a:ext>
                  </a:extLst>
                </p:cNvPr>
                <p:cNvGrpSpPr/>
                <p:nvPr/>
              </p:nvGrpSpPr>
              <p:grpSpPr>
                <a:xfrm>
                  <a:off x="601200" y="504000"/>
                  <a:ext cx="2067570" cy="2749169"/>
                  <a:chOff x="7274499" y="396000"/>
                  <a:chExt cx="2067570" cy="2796585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7604A78A-847E-4D66-9EDD-A4B60233A090}"/>
                      </a:ext>
                    </a:extLst>
                  </p:cNvPr>
                  <p:cNvGrpSpPr/>
                  <p:nvPr/>
                </p:nvGrpSpPr>
                <p:grpSpPr>
                  <a:xfrm>
                    <a:off x="7274499" y="396000"/>
                    <a:ext cx="2067570" cy="2796585"/>
                    <a:chOff x="598014" y="502756"/>
                    <a:chExt cx="2067570" cy="2796585"/>
                  </a:xfrm>
                </p:grpSpPr>
                <p:pic>
                  <p:nvPicPr>
                    <p:cNvPr id="140" name="Picture 139">
                      <a:extLst>
                        <a:ext uri="{FF2B5EF4-FFF2-40B4-BE49-F238E27FC236}">
                          <a16:creationId xmlns:a16="http://schemas.microsoft.com/office/drawing/2014/main" id="{71124F54-1F19-4B37-84BE-3D7028A324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8014" y="503067"/>
                      <a:ext cx="2028352" cy="279627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77501C7A-D7C9-4B8D-BBF0-79C0693B29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84" y="502756"/>
                      <a:ext cx="2032000" cy="4872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>
                        <a:spcBef>
                          <a:spcPct val="20000"/>
                        </a:spcBef>
                        <a:buClr>
                          <a:srgbClr val="646464"/>
                        </a:buClr>
                        <a:buSzPct val="100000"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Arial" charset="0"/>
                        </a:rPr>
                        <a:t>Consumer</a:t>
                      </a:r>
                    </a:p>
                  </p:txBody>
                </p:sp>
              </p:grpSp>
              <p:sp>
                <p:nvSpPr>
                  <p:cNvPr id="139" name="AutoShape 2" descr="Image result for montagu private equity">
                    <a:extLst>
                      <a:ext uri="{FF2B5EF4-FFF2-40B4-BE49-F238E27FC236}">
                        <a16:creationId xmlns:a16="http://schemas.microsoft.com/office/drawing/2014/main" id="{22BB578F-FDC2-435E-8063-DF1759A5AF4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305616" y="509161"/>
                    <a:ext cx="309782" cy="1619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659A2AA6-13DA-46A0-9603-C77D740EEA20}"/>
                    </a:ext>
                  </a:extLst>
                </p:cNvPr>
                <p:cNvSpPr txBox="1"/>
                <p:nvPr/>
              </p:nvSpPr>
              <p:spPr>
                <a:xfrm>
                  <a:off x="572315" y="863152"/>
                  <a:ext cx="2032000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highlight>
                      <a:srgbClr val="FFFF00"/>
                    </a:highlight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highlight>
                      <a:srgbClr val="FFFF00"/>
                    </a:highlight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Acquisition of Isla </a:t>
                  </a:r>
                  <a:r>
                    <a:rPr lang="en-US" sz="900" dirty="0" err="1">
                      <a:solidFill>
                        <a:srgbClr val="646464"/>
                      </a:solidFill>
                    </a:rPr>
                    <a:t>Delice</a:t>
                  </a:r>
                  <a:r>
                    <a:rPr lang="en-US" sz="900" dirty="0">
                      <a:solidFill>
                        <a:srgbClr val="646464"/>
                      </a:solidFill>
                    </a:rPr>
                    <a:t> by </a:t>
                  </a:r>
                  <a:r>
                    <a:rPr lang="en-US" sz="900" dirty="0" err="1">
                      <a:solidFill>
                        <a:srgbClr val="646464"/>
                      </a:solidFill>
                    </a:rPr>
                    <a:t>Perwyn</a:t>
                  </a:r>
                  <a:r>
                    <a:rPr lang="en-US" sz="900" dirty="0">
                      <a:solidFill>
                        <a:srgbClr val="646464"/>
                      </a:solidFill>
                    </a:rPr>
                    <a:t> 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 due diligence services</a:t>
                  </a: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Jul 2018</a:t>
                  </a: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</p:grpSp>
          <p:pic>
            <p:nvPicPr>
              <p:cNvPr id="135" name="Picture 12" descr="Image result for perwyn private equity logo">
                <a:extLst>
                  <a:ext uri="{FF2B5EF4-FFF2-40B4-BE49-F238E27FC236}">
                    <a16:creationId xmlns:a16="http://schemas.microsoft.com/office/drawing/2014/main" id="{5C102BFC-AE1D-42E8-89E7-F3DE769867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1222" y="4966878"/>
                <a:ext cx="811905" cy="4566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1" name="Picture 6" descr="Image result for perwyn private equity logo">
              <a:extLst>
                <a:ext uri="{FF2B5EF4-FFF2-40B4-BE49-F238E27FC236}">
                  <a16:creationId xmlns:a16="http://schemas.microsoft.com/office/drawing/2014/main" id="{F012AFE4-565D-4B06-9514-5DFF25EA5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210" y="4167165"/>
              <a:ext cx="1776445" cy="519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189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D4F86-0A65-4848-91C8-135B38B744E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" name="AutoShape 8" descr="Image result for td direct inves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AutoShape 14" descr="Image result for tota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AutoShape 24" descr="Image result for mgg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AutoShape 35" descr="Image result for kronenbrot"/>
          <p:cNvSpPr>
            <a:spLocks noChangeAspect="1" noChangeArrowheads="1"/>
          </p:cNvSpPr>
          <p:nvPr/>
        </p:nvSpPr>
        <p:spPr bwMode="auto">
          <a:xfrm>
            <a:off x="477392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AutoShape 2" descr="Image result for Optilan Group Ltd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AutoShape 6" descr="Image result for blue water energy"/>
          <p:cNvSpPr>
            <a:spLocks noChangeAspect="1" noChangeArrowheads="1"/>
          </p:cNvSpPr>
          <p:nvPr/>
        </p:nvSpPr>
        <p:spPr bwMode="auto">
          <a:xfrm>
            <a:off x="5068249" y="397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" name="AutoShape 4" descr="Image result for raw tv"/>
          <p:cNvSpPr>
            <a:spLocks noChangeAspect="1" noChangeArrowheads="1"/>
          </p:cNvSpPr>
          <p:nvPr/>
        </p:nvSpPr>
        <p:spPr bwMode="auto">
          <a:xfrm>
            <a:off x="5178320" y="397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AutoShape 4" descr="Image result for innis and gunn logo"/>
          <p:cNvSpPr>
            <a:spLocks noChangeAspect="1" noChangeArrowheads="1"/>
          </p:cNvSpPr>
          <p:nvPr/>
        </p:nvSpPr>
        <p:spPr bwMode="auto">
          <a:xfrm>
            <a:off x="3062727" y="351014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AutoShape 6" descr="Image result for innis and gunn logo"/>
          <p:cNvSpPr>
            <a:spLocks noChangeAspect="1" noChangeArrowheads="1"/>
          </p:cNvSpPr>
          <p:nvPr/>
        </p:nvSpPr>
        <p:spPr bwMode="auto">
          <a:xfrm>
            <a:off x="3215127" y="366254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0" name="AutoShape 6" descr="Image result for temasek"/>
          <p:cNvSpPr>
            <a:spLocks noChangeAspect="1" noChangeArrowheads="1"/>
          </p:cNvSpPr>
          <p:nvPr/>
        </p:nvSpPr>
        <p:spPr bwMode="auto">
          <a:xfrm>
            <a:off x="3367527" y="381494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AutoShape 2" descr="Image result for morton michel"/>
          <p:cNvSpPr>
            <a:spLocks noChangeAspect="1" noChangeArrowheads="1"/>
          </p:cNvSpPr>
          <p:nvPr/>
        </p:nvSpPr>
        <p:spPr bwMode="auto">
          <a:xfrm>
            <a:off x="3519927" y="396734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1" name="AutoShape 2" descr="http://sweatchelmsford.com/assets/default/new/img/logos/logo-full.svg"/>
          <p:cNvSpPr>
            <a:spLocks noChangeAspect="1" noChangeArrowheads="1"/>
          </p:cNvSpPr>
          <p:nvPr/>
        </p:nvSpPr>
        <p:spPr bwMode="auto">
          <a:xfrm>
            <a:off x="2918794" y="34254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6" name="AutoShape 4" descr="http://sweatunion.com/assets/default/new/img/logos/logo-full.svg"/>
          <p:cNvSpPr>
            <a:spLocks noChangeAspect="1" noChangeArrowheads="1"/>
          </p:cNvSpPr>
          <p:nvPr/>
        </p:nvSpPr>
        <p:spPr bwMode="auto">
          <a:xfrm>
            <a:off x="3071194" y="35778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AutoShape 4" descr="Image result for endsleigh insurance"/>
          <p:cNvSpPr>
            <a:spLocks noChangeAspect="1" noChangeArrowheads="1"/>
          </p:cNvSpPr>
          <p:nvPr/>
        </p:nvSpPr>
        <p:spPr bwMode="auto">
          <a:xfrm>
            <a:off x="3223594" y="37302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AutoShape 8" descr="Image result for pizza hut logo"/>
          <p:cNvSpPr>
            <a:spLocks noChangeAspect="1" noChangeArrowheads="1"/>
          </p:cNvSpPr>
          <p:nvPr/>
        </p:nvSpPr>
        <p:spPr bwMode="auto">
          <a:xfrm>
            <a:off x="3375994" y="38826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7" name="AutoShape 13" descr="Image result for inflexion"/>
          <p:cNvSpPr>
            <a:spLocks noChangeAspect="1" noChangeArrowheads="1"/>
          </p:cNvSpPr>
          <p:nvPr/>
        </p:nvSpPr>
        <p:spPr bwMode="auto">
          <a:xfrm>
            <a:off x="3528394" y="40350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2" name="AutoShape 2" descr="https://static.wixstatic.com/media/fa0eab_f57a8179597046779cfe6a05e374a7a6.jpg/v1/fill/w_388,h_85,al_c,q_80,usm_0.66_1.00_0.01/fa0eab_f57a8179597046779cfe6a05e374a7a6.webp"/>
          <p:cNvSpPr>
            <a:spLocks noChangeAspect="1" noChangeArrowheads="1"/>
          </p:cNvSpPr>
          <p:nvPr/>
        </p:nvSpPr>
        <p:spPr bwMode="auto">
          <a:xfrm>
            <a:off x="3680794" y="41874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AutoShape 4" descr="Image result for wyndham vacation rentals"/>
          <p:cNvSpPr>
            <a:spLocks noChangeAspect="1" noChangeArrowheads="1"/>
          </p:cNvSpPr>
          <p:nvPr/>
        </p:nvSpPr>
        <p:spPr bwMode="auto">
          <a:xfrm>
            <a:off x="3833194" y="43398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0" name="AutoShape 9" descr="Image result for art invest real estate"/>
          <p:cNvSpPr>
            <a:spLocks noChangeAspect="1" noChangeArrowheads="1"/>
          </p:cNvSpPr>
          <p:nvPr/>
        </p:nvSpPr>
        <p:spPr bwMode="auto">
          <a:xfrm>
            <a:off x="3985594" y="44922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1" name="AutoShape 11" descr="Image result for art invest real estate"/>
          <p:cNvSpPr>
            <a:spLocks noChangeAspect="1" noChangeArrowheads="1"/>
          </p:cNvSpPr>
          <p:nvPr/>
        </p:nvSpPr>
        <p:spPr bwMode="auto">
          <a:xfrm>
            <a:off x="4137994" y="46446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2" name="AutoShape 13" descr="Image result for art invest real estate"/>
          <p:cNvSpPr>
            <a:spLocks noChangeAspect="1" noChangeArrowheads="1"/>
          </p:cNvSpPr>
          <p:nvPr/>
        </p:nvSpPr>
        <p:spPr bwMode="auto">
          <a:xfrm>
            <a:off x="4290394" y="47970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1827D71-61D0-4442-AD5D-653FBEC75F95}"/>
              </a:ext>
            </a:extLst>
          </p:cNvPr>
          <p:cNvGrpSpPr/>
          <p:nvPr/>
        </p:nvGrpSpPr>
        <p:grpSpPr>
          <a:xfrm>
            <a:off x="2736000" y="504000"/>
            <a:ext cx="2067570" cy="2749169"/>
            <a:chOff x="7231179" y="504000"/>
            <a:chExt cx="2067570" cy="2749169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D0CDF9E-E9EB-4BC9-95A1-6A2C3C26D816}"/>
                </a:ext>
              </a:extLst>
            </p:cNvPr>
            <p:cNvGrpSpPr/>
            <p:nvPr/>
          </p:nvGrpSpPr>
          <p:grpSpPr>
            <a:xfrm>
              <a:off x="7231179" y="504000"/>
              <a:ext cx="2067570" cy="2749169"/>
              <a:chOff x="5126400" y="504000"/>
              <a:chExt cx="2067570" cy="2749169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D64F2692-6CBF-4EB2-A1E1-90F4CB455088}"/>
                  </a:ext>
                </a:extLst>
              </p:cNvPr>
              <p:cNvGrpSpPr/>
              <p:nvPr/>
            </p:nvGrpSpPr>
            <p:grpSpPr>
              <a:xfrm>
                <a:off x="51264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2CB4606E-D572-4013-8E81-09995299C76E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326200B5-390C-4E47-BF19-6DF99BF21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D6D4E04B-B7AA-48F9-94C6-8E323FE14CB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Real Estate</a:t>
                    </a:r>
                  </a:p>
                </p:txBody>
              </p:sp>
            </p:grpSp>
            <p:sp>
              <p:nvSpPr>
                <p:cNvPr id="224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8146C4F4-D0F2-4464-A8E4-D7984722628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E2AEC59-E59A-41B6-94E3-75C7A83BD50E}"/>
                  </a:ext>
                </a:extLst>
              </p:cNvPr>
              <p:cNvGrpSpPr/>
              <p:nvPr/>
            </p:nvGrpSpPr>
            <p:grpSpPr>
              <a:xfrm>
                <a:off x="5126400" y="897748"/>
                <a:ext cx="2042799" cy="2319421"/>
                <a:chOff x="5126400" y="897748"/>
                <a:chExt cx="2042799" cy="2319421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78202C35-F987-43D1-B443-B0DF73CE5336}"/>
                    </a:ext>
                  </a:extLst>
                </p:cNvPr>
                <p:cNvSpPr txBox="1"/>
                <p:nvPr/>
              </p:nvSpPr>
              <p:spPr>
                <a:xfrm>
                  <a:off x="5126400" y="897748"/>
                  <a:ext cx="2042799" cy="2319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182563" indent="-182563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  <a:buFont typeface="Arial" charset="0"/>
                    <a:buChar char="●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GB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  <a:latin typeface="Arial"/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Acquisition of minority stake in Chapter Student Accommodation by Allianz Real Estate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endParaRPr lang="en-US" sz="900" dirty="0">
                    <a:solidFill>
                      <a:srgbClr val="646464"/>
                    </a:solidFill>
                  </a:endParaRPr>
                </a:p>
                <a:p>
                  <a:pPr algn="ctr">
                    <a:spcBef>
                      <a:spcPct val="20000"/>
                    </a:spcBef>
                    <a:spcAft>
                      <a:spcPts val="600"/>
                    </a:spcAft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</a:rPr>
                    <a:t>A&amp;M provided financial due diligence services</a:t>
                  </a:r>
                </a:p>
                <a:p>
                  <a:pPr algn="ctr"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r>
                    <a:rPr lang="en-US" sz="900" dirty="0">
                      <a:solidFill>
                        <a:srgbClr val="646464"/>
                      </a:solidFill>
                      <a:latin typeface="Arial"/>
                    </a:rPr>
                    <a:t>Jun 2018</a:t>
                  </a:r>
                </a:p>
                <a:p>
                  <a:pPr>
                    <a:spcBef>
                      <a:spcPct val="20000"/>
                    </a:spcBef>
                    <a:buClr>
                      <a:srgbClr val="646464"/>
                    </a:buClr>
                    <a:buSzPct val="100000"/>
                  </a:pPr>
                  <a:endParaRPr lang="en-US" sz="1000" dirty="0">
                    <a:solidFill>
                      <a:srgbClr val="646464"/>
                    </a:solidFill>
                    <a:latin typeface="Arial"/>
                  </a:endParaRPr>
                </a:p>
              </p:txBody>
            </p:sp>
            <p:pic>
              <p:nvPicPr>
                <p:cNvPr id="222" name="Picture 7" descr="Image result for allianz real estate">
                  <a:extLst>
                    <a:ext uri="{FF2B5EF4-FFF2-40B4-BE49-F238E27FC236}">
                      <a16:creationId xmlns:a16="http://schemas.microsoft.com/office/drawing/2014/main" id="{09005588-BA64-4BB7-AEEB-8FE5D00CCA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3655" y="1037368"/>
                  <a:ext cx="1321079" cy="5284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18" name="Picture 4" descr="Image result for chapter student accommodation">
              <a:extLst>
                <a:ext uri="{FF2B5EF4-FFF2-40B4-BE49-F238E27FC236}">
                  <a16:creationId xmlns:a16="http://schemas.microsoft.com/office/drawing/2014/main" id="{5234C490-2CD3-4C01-B6CB-E031A21B4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820" y="2111765"/>
              <a:ext cx="1527069" cy="36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E037565-631E-4798-BFC2-DA9BA7AE1C81}"/>
              </a:ext>
            </a:extLst>
          </p:cNvPr>
          <p:cNvGrpSpPr/>
          <p:nvPr/>
        </p:nvGrpSpPr>
        <p:grpSpPr>
          <a:xfrm>
            <a:off x="4968000" y="504000"/>
            <a:ext cx="2067570" cy="2749169"/>
            <a:chOff x="576000" y="504000"/>
            <a:chExt cx="2067570" cy="2749169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53685BE-19FE-43E0-A5DD-4D0E2A70DAE2}"/>
                </a:ext>
              </a:extLst>
            </p:cNvPr>
            <p:cNvGrpSpPr/>
            <p:nvPr/>
          </p:nvGrpSpPr>
          <p:grpSpPr>
            <a:xfrm>
              <a:off x="576000" y="504000"/>
              <a:ext cx="2067570" cy="2749169"/>
              <a:chOff x="5126400" y="504000"/>
              <a:chExt cx="2067570" cy="2749169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A3B6AD84-59DC-4D2D-B723-6715B63944A6}"/>
                  </a:ext>
                </a:extLst>
              </p:cNvPr>
              <p:cNvGrpSpPr/>
              <p:nvPr/>
            </p:nvGrpSpPr>
            <p:grpSpPr>
              <a:xfrm>
                <a:off x="51264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E587195F-6818-4781-BEE2-6D08C73A66C4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EC302A4E-B5FA-4D08-9598-3F842A9AE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246" name="TextBox 245">
                    <a:extLst>
                      <a:ext uri="{FF2B5EF4-FFF2-40B4-BE49-F238E27FC236}">
                        <a16:creationId xmlns:a16="http://schemas.microsoft.com/office/drawing/2014/main" id="{15CACF69-C25A-453D-9AD9-CB256623053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Software</a:t>
                    </a:r>
                  </a:p>
                </p:txBody>
              </p:sp>
            </p:grpSp>
            <p:sp>
              <p:nvSpPr>
                <p:cNvPr id="244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CB9B0F23-AFBA-4D19-AEAB-F25403474E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5C411138-AC7A-43E6-ADDD-33AF9A759794}"/>
                  </a:ext>
                </a:extLst>
              </p:cNvPr>
              <p:cNvSpPr txBox="1"/>
              <p:nvPr/>
            </p:nvSpPr>
            <p:spPr>
              <a:xfrm>
                <a:off x="5126400" y="897748"/>
                <a:ext cx="2042799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Avetco</a:t>
                </a:r>
                <a:r>
                  <a:rPr lang="en-US" sz="900" dirty="0">
                    <a:solidFill>
                      <a:srgbClr val="646464"/>
                    </a:solidFill>
                  </a:rPr>
                  <a:t> Ltd by Bomgar Corporate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due diligence services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  <a:latin typeface="Arial"/>
                  </a:rPr>
                  <a:t>Jun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239" name="Picture 4" descr="Image result for bomgar corporation logo">
              <a:extLst>
                <a:ext uri="{FF2B5EF4-FFF2-40B4-BE49-F238E27FC236}">
                  <a16:creationId xmlns:a16="http://schemas.microsoft.com/office/drawing/2014/main" id="{77D79FFE-B30A-49E9-92FD-9FA25E9D0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56" y="1052092"/>
              <a:ext cx="1558427" cy="64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36A44BEF-12D5-4977-B0AB-E469CDAB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5836" y="2064638"/>
              <a:ext cx="1247259" cy="485046"/>
            </a:xfrm>
            <a:prstGeom prst="rect">
              <a:avLst/>
            </a:prstGeom>
          </p:spPr>
        </p:pic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EDBE2AF-8DDD-4E2A-92B4-B3CEB4231FBA}"/>
              </a:ext>
            </a:extLst>
          </p:cNvPr>
          <p:cNvGrpSpPr/>
          <p:nvPr/>
        </p:nvGrpSpPr>
        <p:grpSpPr>
          <a:xfrm>
            <a:off x="7200000" y="3528000"/>
            <a:ext cx="2066400" cy="2749169"/>
            <a:chOff x="4968000" y="504000"/>
            <a:chExt cx="2066400" cy="2749169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1C36A1E2-F319-46DB-9278-F857D3B375C3}"/>
                </a:ext>
              </a:extLst>
            </p:cNvPr>
            <p:cNvGrpSpPr/>
            <p:nvPr/>
          </p:nvGrpSpPr>
          <p:grpSpPr>
            <a:xfrm>
              <a:off x="4968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E722FD33-A081-4813-B0CE-585573B10567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CBD5B8E5-62F0-49CF-80D1-0F1AC8902152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264" name="Picture 263">
                    <a:extLst>
                      <a:ext uri="{FF2B5EF4-FFF2-40B4-BE49-F238E27FC236}">
                        <a16:creationId xmlns:a16="http://schemas.microsoft.com/office/drawing/2014/main" id="{6220D96D-01B5-49D0-A579-0AED718EDA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70AF7FB4-2009-4E98-B9BE-623844CF615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Media</a:t>
                    </a:r>
                  </a:p>
                </p:txBody>
              </p:sp>
            </p:grpSp>
            <p:sp>
              <p:nvSpPr>
                <p:cNvPr id="263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2DCF2C59-D189-4774-9604-83F6942CE06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1492ADB-CABF-46A5-8E54-5FBC6D642856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Walvis Participaties acquisition of minority stake in Cleeng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buy side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4CDE7E28-076E-4DC4-A6A9-B3D6A7345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4882" y="1083687"/>
              <a:ext cx="1802448" cy="409121"/>
            </a:xfrm>
            <a:prstGeom prst="rect">
              <a:avLst/>
            </a:prstGeom>
          </p:spPr>
        </p:pic>
        <p:pic>
          <p:nvPicPr>
            <p:cNvPr id="259" name="Picture 6" descr="Cleeng">
              <a:extLst>
                <a:ext uri="{FF2B5EF4-FFF2-40B4-BE49-F238E27FC236}">
                  <a16:creationId xmlns:a16="http://schemas.microsoft.com/office/drawing/2014/main" id="{EF4028D7-5ABA-404E-B6D8-F7BD15615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917" y="2091347"/>
              <a:ext cx="1636520" cy="221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59EC04-C83E-4375-BF2C-17579F220FF9}"/>
              </a:ext>
            </a:extLst>
          </p:cNvPr>
          <p:cNvGrpSpPr/>
          <p:nvPr/>
        </p:nvGrpSpPr>
        <p:grpSpPr>
          <a:xfrm>
            <a:off x="7200000" y="504000"/>
            <a:ext cx="2066400" cy="2749169"/>
            <a:chOff x="2781763" y="504000"/>
            <a:chExt cx="2066400" cy="274916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EF70E8B-A8AA-4B42-BFC5-2B5918F30220}"/>
                </a:ext>
              </a:extLst>
            </p:cNvPr>
            <p:cNvGrpSpPr/>
            <p:nvPr/>
          </p:nvGrpSpPr>
          <p:grpSpPr>
            <a:xfrm>
              <a:off x="2781763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87B33E2-C2CE-4DFC-B9BA-8C9694615A8C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EDC5D235-0628-455A-B20B-46F04B49ECE2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AE9E5800-36DA-4435-9B23-C053E521D2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A70E9D75-35AD-40A6-9759-3419640432D0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Healthcare</a:t>
                    </a:r>
                  </a:p>
                </p:txBody>
              </p:sp>
            </p:grpSp>
            <p:sp>
              <p:nvSpPr>
                <p:cNvPr id="111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82E1AB43-DF04-4882-96E1-D9AF14409FA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0BEBDBA-937C-48D0-940B-6090F2CF4709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Linnaeus Group by Sovereign Capital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FEBAE30-2CC3-4A4E-97B6-6C8CF648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6340" y="2135252"/>
              <a:ext cx="1296109" cy="342884"/>
            </a:xfrm>
            <a:prstGeom prst="rect">
              <a:avLst/>
            </a:prstGeom>
          </p:spPr>
        </p:pic>
        <p:pic>
          <p:nvPicPr>
            <p:cNvPr id="107" name="Picture 2" descr="Image result for sovereign capital">
              <a:extLst>
                <a:ext uri="{FF2B5EF4-FFF2-40B4-BE49-F238E27FC236}">
                  <a16:creationId xmlns:a16="http://schemas.microsoft.com/office/drawing/2014/main" id="{1929E76B-176C-4245-A2FC-71538523B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26869" y="1139092"/>
              <a:ext cx="1532244" cy="49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3CCD215-578A-4986-83EC-57E6ADF9FA00}"/>
              </a:ext>
            </a:extLst>
          </p:cNvPr>
          <p:cNvGrpSpPr/>
          <p:nvPr/>
        </p:nvGrpSpPr>
        <p:grpSpPr>
          <a:xfrm>
            <a:off x="576000" y="504000"/>
            <a:ext cx="2066400" cy="2749169"/>
            <a:chOff x="2736000" y="504000"/>
            <a:chExt cx="2066400" cy="274916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2AB41BE-D538-4A8F-BFD6-E9693491C743}"/>
                </a:ext>
              </a:extLst>
            </p:cNvPr>
            <p:cNvGrpSpPr/>
            <p:nvPr/>
          </p:nvGrpSpPr>
          <p:grpSpPr>
            <a:xfrm>
              <a:off x="2736000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04278BA8-429A-4BDE-BD1F-1F4B9DE06487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D3DE94B7-96C1-425D-BFA1-8BBDE99DF573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23" name="Picture 122">
                    <a:extLst>
                      <a:ext uri="{FF2B5EF4-FFF2-40B4-BE49-F238E27FC236}">
                        <a16:creationId xmlns:a16="http://schemas.microsoft.com/office/drawing/2014/main" id="{2D7FCCAE-23C6-4923-9BEF-EBA0DB7A0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91612A4A-94BC-426A-B131-D7C1A68AD87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Consumer</a:t>
                    </a:r>
                  </a:p>
                </p:txBody>
              </p:sp>
            </p:grpSp>
            <p:sp>
              <p:nvSpPr>
                <p:cNvPr id="122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A31B6E01-1C51-4C54-A71C-3A3FAD755FF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19009-5480-45D0-AB2E-61B64EF0D48E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Paine Schwartz Partners / Suba Seeds SpA acquisition of Franchi Sementi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buy side financial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16" name="Picture 7">
              <a:extLst>
                <a:ext uri="{FF2B5EF4-FFF2-40B4-BE49-F238E27FC236}">
                  <a16:creationId xmlns:a16="http://schemas.microsoft.com/office/drawing/2014/main" id="{9980C744-AF9F-4581-9B64-7A9A0F0E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531" y="1060832"/>
              <a:ext cx="1117347" cy="267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FE1DF63C-55C5-45E1-A7A7-83B5EF5E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7837" y="1984260"/>
              <a:ext cx="1439189" cy="602660"/>
            </a:xfrm>
            <a:prstGeom prst="rect">
              <a:avLst/>
            </a:prstGeom>
          </p:spPr>
        </p:pic>
        <p:pic>
          <p:nvPicPr>
            <p:cNvPr id="118" name="Picture 10" descr="Image result for suba seeds spa">
              <a:extLst>
                <a:ext uri="{FF2B5EF4-FFF2-40B4-BE49-F238E27FC236}">
                  <a16:creationId xmlns:a16="http://schemas.microsoft.com/office/drawing/2014/main" id="{9909CF2D-6F6B-4371-B2B6-9D2CBF0BF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39" y="1060832"/>
              <a:ext cx="775868" cy="336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5C37AF2-2D24-4B15-9FE0-C925C8ECBEF5}"/>
              </a:ext>
            </a:extLst>
          </p:cNvPr>
          <p:cNvGrpSpPr/>
          <p:nvPr/>
        </p:nvGrpSpPr>
        <p:grpSpPr>
          <a:xfrm>
            <a:off x="2736000" y="3528000"/>
            <a:ext cx="2066400" cy="2749169"/>
            <a:chOff x="7201238" y="504000"/>
            <a:chExt cx="2066400" cy="2749169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92CEC91-64AE-44C1-B300-2E19B0EBC79F}"/>
                </a:ext>
              </a:extLst>
            </p:cNvPr>
            <p:cNvGrpSpPr/>
            <p:nvPr/>
          </p:nvGrpSpPr>
          <p:grpSpPr>
            <a:xfrm>
              <a:off x="7201238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CA65FA3-C17B-4D62-B3AF-D887B9A80DD0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89504AC2-3503-4AA5-848A-36FD78C636CE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33" name="Picture 132">
                    <a:extLst>
                      <a:ext uri="{FF2B5EF4-FFF2-40B4-BE49-F238E27FC236}">
                        <a16:creationId xmlns:a16="http://schemas.microsoft.com/office/drawing/2014/main" id="{37C6EB4A-D1B8-407C-882C-687058011B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D79A048-4380-4112-ADF9-92197AE5B4A9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Business Services</a:t>
                    </a:r>
                  </a:p>
                </p:txBody>
              </p:sp>
            </p:grpSp>
            <p:sp>
              <p:nvSpPr>
                <p:cNvPr id="132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206250D3-3B2E-4476-A63A-978C78FFAA7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23FC648-37C7-49FE-BA49-FEE73CE35E25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Sale of Lawson Conner Services Ltd to SGG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vendor financial and tax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13FE4BA2-B03A-4D95-91C6-3DFB9267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7410" y="1126934"/>
              <a:ext cx="1370523" cy="571051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C3E74537-2148-4375-8F2C-3E84A3DC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0969" y="2105360"/>
              <a:ext cx="423404" cy="393652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274B9DB-2BA0-4F94-A158-4DFDCEA8E206}"/>
              </a:ext>
            </a:extLst>
          </p:cNvPr>
          <p:cNvGrpSpPr/>
          <p:nvPr/>
        </p:nvGrpSpPr>
        <p:grpSpPr>
          <a:xfrm>
            <a:off x="4968000" y="3528000"/>
            <a:ext cx="2066400" cy="2749169"/>
            <a:chOff x="576000" y="3456000"/>
            <a:chExt cx="2066400" cy="2749169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68D4C8D-85BA-4D9D-A943-1F1E17F58206}"/>
                </a:ext>
              </a:extLst>
            </p:cNvPr>
            <p:cNvGrpSpPr/>
            <p:nvPr/>
          </p:nvGrpSpPr>
          <p:grpSpPr>
            <a:xfrm>
              <a:off x="576000" y="3456000"/>
              <a:ext cx="2066400" cy="2749169"/>
              <a:chOff x="572315" y="504000"/>
              <a:chExt cx="2096455" cy="2749169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42CB2F2-15FC-4569-9DDC-E03730F553FF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B0E243B-E06F-4EDC-A182-DC01ABE201F2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2457270F-04A9-4C54-9C43-FB650C3F46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2379946-96DC-4C00-A9D2-F245EE9A43A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Insurance</a:t>
                    </a:r>
                  </a:p>
                </p:txBody>
              </p:sp>
            </p:grpSp>
            <p:sp>
              <p:nvSpPr>
                <p:cNvPr id="154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682A9BA-8974-49F3-9220-C4A20C76C7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07B6555-1D4E-48A4-A8D2-9B9E894265D2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i2 Healthcare by PIB Group.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 and regulatory due diligence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48" name="Picture 10" descr="Carlyle_Group">
              <a:extLst>
                <a:ext uri="{FF2B5EF4-FFF2-40B4-BE49-F238E27FC236}">
                  <a16:creationId xmlns:a16="http://schemas.microsoft.com/office/drawing/2014/main" id="{7E0F6121-C5B3-47B2-BE56-69EDDD1E9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80" y="3652718"/>
              <a:ext cx="2032000" cy="101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PIB Insurance">
              <a:extLst>
                <a:ext uri="{FF2B5EF4-FFF2-40B4-BE49-F238E27FC236}">
                  <a16:creationId xmlns:a16="http://schemas.microsoft.com/office/drawing/2014/main" id="{BD347366-5CC4-4D34-BB20-709CF5F05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331" y="4328324"/>
              <a:ext cx="571500" cy="41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Image result for i2 healthcare birmingham logo">
              <a:extLst>
                <a:ext uri="{FF2B5EF4-FFF2-40B4-BE49-F238E27FC236}">
                  <a16:creationId xmlns:a16="http://schemas.microsoft.com/office/drawing/2014/main" id="{D646169E-04AD-4020-BD34-C379131CA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088" y="5163714"/>
              <a:ext cx="723986" cy="482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E6F3D5F-7294-4BC7-92C9-0806DC814E32}"/>
              </a:ext>
            </a:extLst>
          </p:cNvPr>
          <p:cNvGrpSpPr/>
          <p:nvPr/>
        </p:nvGrpSpPr>
        <p:grpSpPr>
          <a:xfrm>
            <a:off x="576000" y="3528000"/>
            <a:ext cx="2066400" cy="2749169"/>
            <a:chOff x="4969254" y="504000"/>
            <a:chExt cx="2066400" cy="274916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6DFDF8E-2EF2-4951-8563-03A2D7518F85}"/>
                </a:ext>
              </a:extLst>
            </p:cNvPr>
            <p:cNvGrpSpPr/>
            <p:nvPr/>
          </p:nvGrpSpPr>
          <p:grpSpPr>
            <a:xfrm>
              <a:off x="4969254" y="504000"/>
              <a:ext cx="2066400" cy="2749169"/>
              <a:chOff x="572315" y="504000"/>
              <a:chExt cx="2096455" cy="274916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A4CCE5CE-DF59-4F3A-9676-C4B58B2E5685}"/>
                  </a:ext>
                </a:extLst>
              </p:cNvPr>
              <p:cNvGrpSpPr/>
              <p:nvPr/>
            </p:nvGrpSpPr>
            <p:grpSpPr>
              <a:xfrm>
                <a:off x="601200" y="504000"/>
                <a:ext cx="2067570" cy="2749169"/>
                <a:chOff x="7274499" y="396000"/>
                <a:chExt cx="2067570" cy="2796585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2F712562-7374-42A5-A2F5-F4B6C6C5F840}"/>
                    </a:ext>
                  </a:extLst>
                </p:cNvPr>
                <p:cNvGrpSpPr/>
                <p:nvPr/>
              </p:nvGrpSpPr>
              <p:grpSpPr>
                <a:xfrm>
                  <a:off x="7274499" y="396000"/>
                  <a:ext cx="2067570" cy="2796585"/>
                  <a:chOff x="598014" y="502756"/>
                  <a:chExt cx="2067570" cy="2796585"/>
                </a:xfrm>
              </p:grpSpPr>
              <p:pic>
                <p:nvPicPr>
                  <p:cNvPr id="144" name="Picture 143">
                    <a:extLst>
                      <a:ext uri="{FF2B5EF4-FFF2-40B4-BE49-F238E27FC236}">
                        <a16:creationId xmlns:a16="http://schemas.microsoft.com/office/drawing/2014/main" id="{7B3951C3-837B-4C4B-82B5-995A16FF38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8014" y="503067"/>
                    <a:ext cx="2028352" cy="2796274"/>
                  </a:xfrm>
                  <a:prstGeom prst="rect">
                    <a:avLst/>
                  </a:prstGeom>
                </p:spPr>
              </p:pic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176E6CC8-BE95-4821-9CB2-3846EA1F3315}"/>
                      </a:ext>
                    </a:extLst>
                  </p:cNvPr>
                  <p:cNvSpPr txBox="1"/>
                  <p:nvPr/>
                </p:nvSpPr>
                <p:spPr>
                  <a:xfrm>
                    <a:off x="633584" y="502756"/>
                    <a:ext cx="2032000" cy="48727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rgbClr val="646464"/>
                      </a:buClr>
                      <a:buSzPct val="100000"/>
                    </a:pPr>
                    <a:r>
                      <a:rPr lang="en-GB" sz="1100" b="1" dirty="0">
                        <a:solidFill>
                          <a:schemeClr val="bg1"/>
                        </a:solidFill>
                        <a:latin typeface="Arial" charset="0"/>
                      </a:rPr>
                      <a:t>Professional Services</a:t>
                    </a:r>
                  </a:p>
                </p:txBody>
              </p:sp>
            </p:grpSp>
            <p:sp>
              <p:nvSpPr>
                <p:cNvPr id="143" name="AutoShape 2" descr="Image result for montagu private equity">
                  <a:extLst>
                    <a:ext uri="{FF2B5EF4-FFF2-40B4-BE49-F238E27FC236}">
                      <a16:creationId xmlns:a16="http://schemas.microsoft.com/office/drawing/2014/main" id="{03AD5FB0-BC65-4E73-AB79-D4A46ECA646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05616" y="509161"/>
                  <a:ext cx="309782" cy="1619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3E51DC4-FA14-497D-B7E7-F844CCB77AD4}"/>
                  </a:ext>
                </a:extLst>
              </p:cNvPr>
              <p:cNvSpPr txBox="1"/>
              <p:nvPr/>
            </p:nvSpPr>
            <p:spPr>
              <a:xfrm>
                <a:off x="572315" y="863152"/>
                <a:ext cx="2032000" cy="23194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82563" indent="-182563">
                  <a:spcBef>
                    <a:spcPct val="20000"/>
                  </a:spcBef>
                  <a:buClr>
                    <a:srgbClr val="646464"/>
                  </a:buClr>
                  <a:buSzPct val="100000"/>
                  <a:buFont typeface="Arial" charset="0"/>
                  <a:buChar char="●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GB" sz="900" dirty="0">
                  <a:solidFill>
                    <a:srgbClr val="646464"/>
                  </a:solidFill>
                  <a:highlight>
                    <a:srgbClr val="FFFF00"/>
                  </a:highlight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Acquisition of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Ipes</a:t>
                </a:r>
                <a:r>
                  <a:rPr lang="en-US" sz="900" dirty="0">
                    <a:solidFill>
                      <a:srgbClr val="646464"/>
                    </a:solidFill>
                  </a:rPr>
                  <a:t> Group by </a:t>
                </a:r>
                <a:r>
                  <a:rPr lang="en-US" sz="900" dirty="0" err="1">
                    <a:solidFill>
                      <a:srgbClr val="646464"/>
                    </a:solidFill>
                  </a:rPr>
                  <a:t>Genstar</a:t>
                </a:r>
                <a:r>
                  <a:rPr lang="en-US" sz="900" dirty="0">
                    <a:solidFill>
                      <a:srgbClr val="646464"/>
                    </a:solidFill>
                  </a:rPr>
                  <a:t> Capital Management and Apex Group Ltd</a:t>
                </a: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  <a:latin typeface="Arial"/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endParaRPr lang="en-US" sz="900" dirty="0">
                  <a:solidFill>
                    <a:srgbClr val="646464"/>
                  </a:solidFill>
                </a:endParaRP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A&amp;M provided financial, tax, regulatory and IT due diligence and synergy review services</a:t>
                </a:r>
              </a:p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rgbClr val="646464"/>
                  </a:buClr>
                  <a:buSzPct val="100000"/>
                </a:pPr>
                <a:r>
                  <a:rPr lang="en-US" sz="900" dirty="0">
                    <a:solidFill>
                      <a:srgbClr val="646464"/>
                    </a:solidFill>
                  </a:rPr>
                  <a:t>Jun 2018</a:t>
                </a:r>
              </a:p>
              <a:p>
                <a:pPr>
                  <a:spcBef>
                    <a:spcPct val="20000"/>
                  </a:spcBef>
                  <a:buClr>
                    <a:srgbClr val="646464"/>
                  </a:buClr>
                  <a:buSzPct val="100000"/>
                </a:pPr>
                <a:endParaRPr lang="en-US" sz="1000" dirty="0">
                  <a:solidFill>
                    <a:srgbClr val="646464"/>
                  </a:solidFill>
                  <a:latin typeface="Arial"/>
                </a:endParaRPr>
              </a:p>
            </p:txBody>
          </p:sp>
        </p:grp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08CC9F85-043E-4C03-B2AC-5F369E68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9145" y="1124795"/>
              <a:ext cx="868214" cy="368333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234582FF-2BBE-4E02-86F1-9998A2C7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2955" y="1048936"/>
              <a:ext cx="878540" cy="571051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2A2F352-0151-45AB-B4D4-E9890F9E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5963" y="2007116"/>
              <a:ext cx="1045691" cy="562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807929"/>
      </p:ext>
    </p:extLst>
  </p:cSld>
  <p:clrMapOvr>
    <a:masterClrMapping/>
  </p:clrMapOvr>
</p:sld>
</file>

<file path=ppt/theme/theme1.xml><?xml version="1.0" encoding="utf-8"?>
<a:theme xmlns:a="http://schemas.openxmlformats.org/drawingml/2006/main" name="AM Template-A4">
  <a:themeElements>
    <a:clrScheme name="AM Corporate Colors">
      <a:dk1>
        <a:srgbClr val="000000"/>
      </a:dk1>
      <a:lt1>
        <a:srgbClr val="FFFFFF"/>
      </a:lt1>
      <a:dk2>
        <a:srgbClr val="5E8AB4"/>
      </a:dk2>
      <a:lt2>
        <a:srgbClr val="969696"/>
      </a:lt2>
      <a:accent1>
        <a:srgbClr val="002B49"/>
      </a:accent1>
      <a:accent2>
        <a:srgbClr val="646464"/>
      </a:accent2>
      <a:accent3>
        <a:srgbClr val="0085CA"/>
      </a:accent3>
      <a:accent4>
        <a:srgbClr val="582C83"/>
      </a:accent4>
      <a:accent5>
        <a:srgbClr val="00677F"/>
      </a:accent5>
      <a:accent6>
        <a:srgbClr val="D9D9D9"/>
      </a:accent6>
      <a:hlink>
        <a:srgbClr val="CF7F00"/>
      </a:hlink>
      <a:folHlink>
        <a:srgbClr val="4C8C2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marL="182880" indent="-182880">
          <a:spcBef>
            <a:spcPct val="20000"/>
          </a:spcBef>
          <a:buSzPct val="100000"/>
          <a:buFont typeface="Arial" pitchFamily="34" charset="0"/>
          <a:buChar char="●"/>
          <a:defRPr sz="1400" dirty="0">
            <a:solidFill>
              <a:srgbClr val="64646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M Template_with A&amp;M Bullet">
  <a:themeElements>
    <a:clrScheme name="AM Corporate Colors">
      <a:dk1>
        <a:srgbClr val="000000"/>
      </a:dk1>
      <a:lt1>
        <a:srgbClr val="FFFFFF"/>
      </a:lt1>
      <a:dk2>
        <a:srgbClr val="4F8ABE"/>
      </a:dk2>
      <a:lt2>
        <a:srgbClr val="969696"/>
      </a:lt2>
      <a:accent1>
        <a:srgbClr val="00355F"/>
      </a:accent1>
      <a:accent2>
        <a:srgbClr val="646464"/>
      </a:accent2>
      <a:accent3>
        <a:srgbClr val="0085CA"/>
      </a:accent3>
      <a:accent4>
        <a:srgbClr val="582C83"/>
      </a:accent4>
      <a:accent5>
        <a:srgbClr val="00677F"/>
      </a:accent5>
      <a:accent6>
        <a:srgbClr val="D9D9D9"/>
      </a:accent6>
      <a:hlink>
        <a:srgbClr val="CF7F00"/>
      </a:hlink>
      <a:folHlink>
        <a:srgbClr val="4C8C2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 Template-A4.thmx</Template>
  <TotalTime>4198</TotalTime>
  <Words>7347</Words>
  <Application>Microsoft Office PowerPoint</Application>
  <PresentationFormat>A4 Paper (210x297 mm)</PresentationFormat>
  <Paragraphs>4450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ＭＳ Ｐゴシック</vt:lpstr>
      <vt:lpstr>Arial</vt:lpstr>
      <vt:lpstr>Arial Bold</vt:lpstr>
      <vt:lpstr>Calibri</vt:lpstr>
      <vt:lpstr>Courier New</vt:lpstr>
      <vt:lpstr>Times New Roman</vt:lpstr>
      <vt:lpstr>Wingdings</vt:lpstr>
      <vt:lpstr>AM Template-A4</vt:lpstr>
      <vt:lpstr>AM Template_with A&amp;M Bullet</vt:lpstr>
      <vt:lpstr>European Transaction SERVICES</vt:lpstr>
      <vt:lpstr>EUROPEAN Transaction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Alvarez &amp; Marsal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Advisory Services Tombstones</dc:title>
  <dc:creator>Joy Kerveillant</dc:creator>
  <cp:lastModifiedBy>Bilby, Tara</cp:lastModifiedBy>
  <cp:revision>918</cp:revision>
  <cp:lastPrinted>2018-11-12T15:40:36Z</cp:lastPrinted>
  <dcterms:created xsi:type="dcterms:W3CDTF">2014-08-12T13:35:13Z</dcterms:created>
  <dcterms:modified xsi:type="dcterms:W3CDTF">2019-01-30T14:20:51Z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2306781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D6.2.5</vt:lpwstr>
  </property>
  <property fmtid="{D5CDD505-2E9C-101B-9397-08002B2CF9AE}" pid="5" name="MSIP_Label_d08b66a4-4175-4007-a634-03b7275ba8f6_Enabled">
    <vt:lpwstr>True</vt:lpwstr>
  </property>
  <property fmtid="{D5CDD505-2E9C-101B-9397-08002B2CF9AE}" pid="6" name="MSIP_Label_d08b66a4-4175-4007-a634-03b7275ba8f6_SiteId">
    <vt:lpwstr>dd5e230f-c165-49c4-957f-e203458fffab</vt:lpwstr>
  </property>
  <property fmtid="{D5CDD505-2E9C-101B-9397-08002B2CF9AE}" pid="7" name="MSIP_Label_d08b66a4-4175-4007-a634-03b7275ba8f6_Owner">
    <vt:lpwstr>JGibbons@alvarezandmarsal.com</vt:lpwstr>
  </property>
  <property fmtid="{D5CDD505-2E9C-101B-9397-08002B2CF9AE}" pid="8" name="MSIP_Label_d08b66a4-4175-4007-a634-03b7275ba8f6_SetDate">
    <vt:lpwstr>2018-09-02T10:09:11.2149852Z</vt:lpwstr>
  </property>
  <property fmtid="{D5CDD505-2E9C-101B-9397-08002B2CF9AE}" pid="9" name="MSIP_Label_d08b66a4-4175-4007-a634-03b7275ba8f6_Name">
    <vt:lpwstr>Personal</vt:lpwstr>
  </property>
  <property fmtid="{D5CDD505-2E9C-101B-9397-08002B2CF9AE}" pid="10" name="MSIP_Label_d08b66a4-4175-4007-a634-03b7275ba8f6_Application">
    <vt:lpwstr>Microsoft Azure Information Protection</vt:lpwstr>
  </property>
  <property fmtid="{D5CDD505-2E9C-101B-9397-08002B2CF9AE}" pid="11" name="MSIP_Label_d08b66a4-4175-4007-a634-03b7275ba8f6_Extended_MSFT_Method">
    <vt:lpwstr>Manual</vt:lpwstr>
  </property>
  <property fmtid="{D5CDD505-2E9C-101B-9397-08002B2CF9AE}" pid="12" name="Sensitivity">
    <vt:lpwstr>Personal</vt:lpwstr>
  </property>
</Properties>
</file>